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256" r:id="rId2"/>
    <p:sldId id="257" r:id="rId3"/>
    <p:sldId id="258" r:id="rId4"/>
    <p:sldId id="267" r:id="rId5"/>
    <p:sldId id="259" r:id="rId6"/>
    <p:sldId id="263" r:id="rId7"/>
    <p:sldId id="265" r:id="rId8"/>
    <p:sldId id="266" r:id="rId9"/>
    <p:sldId id="268" r:id="rId10"/>
    <p:sldId id="269" r:id="rId11"/>
    <p:sldId id="270"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B0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35"/>
  </p:normalViewPr>
  <p:slideViewPr>
    <p:cSldViewPr snapToGrid="0" snapToObjects="1">
      <p:cViewPr varScale="1">
        <p:scale>
          <a:sx n="97" d="100"/>
          <a:sy n="97" d="100"/>
        </p:scale>
        <p:origin x="-704" y="-96"/>
      </p:cViewPr>
      <p:guideLst>
        <p:guide orient="horz" pos="2160"/>
        <p:guide pos="2880"/>
      </p:guideLst>
    </p:cSldViewPr>
  </p:slideViewPr>
  <p:notesTextViewPr>
    <p:cViewPr>
      <p:scale>
        <a:sx n="100" d="100"/>
        <a:sy n="100" d="100"/>
      </p:scale>
      <p:origin x="0" y="0"/>
    </p:cViewPr>
  </p:notesTextViewPr>
  <p:sorterViewPr>
    <p:cViewPr>
      <p:scale>
        <a:sx n="184" d="100"/>
        <a:sy n="184" d="100"/>
      </p:scale>
      <p:origin x="0" y="0"/>
    </p:cViewPr>
  </p:sorter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printerSettings" Target="printerSettings/printerSettings1.bin"/><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3BA8B3B-987B-D04F-B70C-07B5AFFDAEEE}" type="datetimeFigureOut">
              <a:rPr lang="en-US" smtClean="0"/>
              <a:t>10/28/19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CE54B39-E163-004B-8ECB-52E75F36387E}" type="slidenum">
              <a:rPr lang="en-US" smtClean="0"/>
              <a:t>‹#›</a:t>
            </a:fld>
            <a:endParaRPr lang="en-US"/>
          </a:p>
        </p:txBody>
      </p:sp>
    </p:spTree>
    <p:extLst>
      <p:ext uri="{BB962C8B-B14F-4D97-AF65-F5344CB8AC3E}">
        <p14:creationId xmlns:p14="http://schemas.microsoft.com/office/powerpoint/2010/main" val="165920013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E54B39-E163-004B-8ECB-52E75F36387E}" type="slidenum">
              <a:rPr lang="en-US" smtClean="0"/>
              <a:t>11</a:t>
            </a:fld>
            <a:endParaRPr lang="en-US"/>
          </a:p>
        </p:txBody>
      </p:sp>
    </p:spTree>
    <p:extLst>
      <p:ext uri="{BB962C8B-B14F-4D97-AF65-F5344CB8AC3E}">
        <p14:creationId xmlns:p14="http://schemas.microsoft.com/office/powerpoint/2010/main" val="38467745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D4DA02D-7F4B-3C48-BDEC-32A617C8E1DA}" type="datetimeFigureOut">
              <a:rPr lang="en-US" smtClean="0"/>
              <a:t>10/28/19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704390-3C86-C744-B642-BB9F7CBE839D}" type="slidenum">
              <a:rPr lang="en-US" smtClean="0"/>
              <a:t>‹#›</a:t>
            </a:fld>
            <a:endParaRPr lang="en-US"/>
          </a:p>
        </p:txBody>
      </p:sp>
    </p:spTree>
    <p:extLst>
      <p:ext uri="{BB962C8B-B14F-4D97-AF65-F5344CB8AC3E}">
        <p14:creationId xmlns:p14="http://schemas.microsoft.com/office/powerpoint/2010/main" val="6139152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D4DA02D-7F4B-3C48-BDEC-32A617C8E1DA}" type="datetimeFigureOut">
              <a:rPr lang="en-US" smtClean="0"/>
              <a:t>10/28/19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704390-3C86-C744-B642-BB9F7CBE839D}" type="slidenum">
              <a:rPr lang="en-US" smtClean="0"/>
              <a:t>‹#›</a:t>
            </a:fld>
            <a:endParaRPr lang="en-US"/>
          </a:p>
        </p:txBody>
      </p:sp>
    </p:spTree>
    <p:extLst>
      <p:ext uri="{BB962C8B-B14F-4D97-AF65-F5344CB8AC3E}">
        <p14:creationId xmlns:p14="http://schemas.microsoft.com/office/powerpoint/2010/main" val="13919642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D4DA02D-7F4B-3C48-BDEC-32A617C8E1DA}" type="datetimeFigureOut">
              <a:rPr lang="en-US" smtClean="0"/>
              <a:t>10/28/19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704390-3C86-C744-B642-BB9F7CBE839D}" type="slidenum">
              <a:rPr lang="en-US" smtClean="0"/>
              <a:t>‹#›</a:t>
            </a:fld>
            <a:endParaRPr lang="en-US"/>
          </a:p>
        </p:txBody>
      </p:sp>
    </p:spTree>
    <p:extLst>
      <p:ext uri="{BB962C8B-B14F-4D97-AF65-F5344CB8AC3E}">
        <p14:creationId xmlns:p14="http://schemas.microsoft.com/office/powerpoint/2010/main" val="39061924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D4DA02D-7F4B-3C48-BDEC-32A617C8E1DA}" type="datetimeFigureOut">
              <a:rPr lang="en-US" smtClean="0"/>
              <a:t>10/28/19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704390-3C86-C744-B642-BB9F7CBE839D}" type="slidenum">
              <a:rPr lang="en-US" smtClean="0"/>
              <a:t>‹#›</a:t>
            </a:fld>
            <a:endParaRPr lang="en-US"/>
          </a:p>
        </p:txBody>
      </p:sp>
    </p:spTree>
    <p:extLst>
      <p:ext uri="{BB962C8B-B14F-4D97-AF65-F5344CB8AC3E}">
        <p14:creationId xmlns:p14="http://schemas.microsoft.com/office/powerpoint/2010/main" val="29757429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D4DA02D-7F4B-3C48-BDEC-32A617C8E1DA}" type="datetimeFigureOut">
              <a:rPr lang="en-US" smtClean="0"/>
              <a:t>10/28/19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704390-3C86-C744-B642-BB9F7CBE839D}" type="slidenum">
              <a:rPr lang="en-US" smtClean="0"/>
              <a:t>‹#›</a:t>
            </a:fld>
            <a:endParaRPr lang="en-US"/>
          </a:p>
        </p:txBody>
      </p:sp>
    </p:spTree>
    <p:extLst>
      <p:ext uri="{BB962C8B-B14F-4D97-AF65-F5344CB8AC3E}">
        <p14:creationId xmlns:p14="http://schemas.microsoft.com/office/powerpoint/2010/main" val="6933393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D4DA02D-7F4B-3C48-BDEC-32A617C8E1DA}" type="datetimeFigureOut">
              <a:rPr lang="en-US" smtClean="0"/>
              <a:t>10/28/19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704390-3C86-C744-B642-BB9F7CBE839D}" type="slidenum">
              <a:rPr lang="en-US" smtClean="0"/>
              <a:t>‹#›</a:t>
            </a:fld>
            <a:endParaRPr lang="en-US"/>
          </a:p>
        </p:txBody>
      </p:sp>
    </p:spTree>
    <p:extLst>
      <p:ext uri="{BB962C8B-B14F-4D97-AF65-F5344CB8AC3E}">
        <p14:creationId xmlns:p14="http://schemas.microsoft.com/office/powerpoint/2010/main" val="1209646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D4DA02D-7F4B-3C48-BDEC-32A617C8E1DA}" type="datetimeFigureOut">
              <a:rPr lang="en-US" smtClean="0"/>
              <a:t>10/28/19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E704390-3C86-C744-B642-BB9F7CBE839D}" type="slidenum">
              <a:rPr lang="en-US" smtClean="0"/>
              <a:t>‹#›</a:t>
            </a:fld>
            <a:endParaRPr lang="en-US"/>
          </a:p>
        </p:txBody>
      </p:sp>
    </p:spTree>
    <p:extLst>
      <p:ext uri="{BB962C8B-B14F-4D97-AF65-F5344CB8AC3E}">
        <p14:creationId xmlns:p14="http://schemas.microsoft.com/office/powerpoint/2010/main" val="23037516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D4DA02D-7F4B-3C48-BDEC-32A617C8E1DA}" type="datetimeFigureOut">
              <a:rPr lang="en-US" smtClean="0"/>
              <a:t>10/28/19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E704390-3C86-C744-B642-BB9F7CBE839D}" type="slidenum">
              <a:rPr lang="en-US" smtClean="0"/>
              <a:t>‹#›</a:t>
            </a:fld>
            <a:endParaRPr lang="en-US"/>
          </a:p>
        </p:txBody>
      </p:sp>
    </p:spTree>
    <p:extLst>
      <p:ext uri="{BB962C8B-B14F-4D97-AF65-F5344CB8AC3E}">
        <p14:creationId xmlns:p14="http://schemas.microsoft.com/office/powerpoint/2010/main" val="4024390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4DA02D-7F4B-3C48-BDEC-32A617C8E1DA}" type="datetimeFigureOut">
              <a:rPr lang="en-US" smtClean="0"/>
              <a:t>10/28/19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E704390-3C86-C744-B642-BB9F7CBE839D}" type="slidenum">
              <a:rPr lang="en-US" smtClean="0"/>
              <a:t>‹#›</a:t>
            </a:fld>
            <a:endParaRPr lang="en-US"/>
          </a:p>
        </p:txBody>
      </p:sp>
    </p:spTree>
    <p:extLst>
      <p:ext uri="{BB962C8B-B14F-4D97-AF65-F5344CB8AC3E}">
        <p14:creationId xmlns:p14="http://schemas.microsoft.com/office/powerpoint/2010/main" val="6141765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D4DA02D-7F4B-3C48-BDEC-32A617C8E1DA}" type="datetimeFigureOut">
              <a:rPr lang="en-US" smtClean="0"/>
              <a:t>10/28/19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704390-3C86-C744-B642-BB9F7CBE839D}" type="slidenum">
              <a:rPr lang="en-US" smtClean="0"/>
              <a:t>‹#›</a:t>
            </a:fld>
            <a:endParaRPr lang="en-US"/>
          </a:p>
        </p:txBody>
      </p:sp>
    </p:spTree>
    <p:extLst>
      <p:ext uri="{BB962C8B-B14F-4D97-AF65-F5344CB8AC3E}">
        <p14:creationId xmlns:p14="http://schemas.microsoft.com/office/powerpoint/2010/main" val="36469451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D4DA02D-7F4B-3C48-BDEC-32A617C8E1DA}" type="datetimeFigureOut">
              <a:rPr lang="en-US" smtClean="0"/>
              <a:t>10/28/19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704390-3C86-C744-B642-BB9F7CBE839D}" type="slidenum">
              <a:rPr lang="en-US" smtClean="0"/>
              <a:t>‹#›</a:t>
            </a:fld>
            <a:endParaRPr lang="en-US"/>
          </a:p>
        </p:txBody>
      </p:sp>
    </p:spTree>
    <p:extLst>
      <p:ext uri="{BB962C8B-B14F-4D97-AF65-F5344CB8AC3E}">
        <p14:creationId xmlns:p14="http://schemas.microsoft.com/office/powerpoint/2010/main" val="373661582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4DA02D-7F4B-3C48-BDEC-32A617C8E1DA}" type="datetimeFigureOut">
              <a:rPr lang="en-US" smtClean="0"/>
              <a:t>10/28/19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704390-3C86-C744-B642-BB9F7CBE839D}" type="slidenum">
              <a:rPr lang="en-US" smtClean="0"/>
              <a:t>‹#›</a:t>
            </a:fld>
            <a:endParaRPr lang="en-US"/>
          </a:p>
        </p:txBody>
      </p:sp>
    </p:spTree>
    <p:extLst>
      <p:ext uri="{BB962C8B-B14F-4D97-AF65-F5344CB8AC3E}">
        <p14:creationId xmlns:p14="http://schemas.microsoft.com/office/powerpoint/2010/main" val="41965183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 Id="rId3" Type="http://schemas.openxmlformats.org/officeDocument/2006/relationships/hyperlink" Target="mailto:amirrabia@gmail.co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tif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800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16175"/>
            <a:ext cx="7772400" cy="1470025"/>
          </a:xfrm>
        </p:spPr>
        <p:txBody>
          <a:bodyPr/>
          <a:lstStyle/>
          <a:p>
            <a:r>
              <a:rPr lang="en-US" dirty="0">
                <a:solidFill>
                  <a:srgbClr val="FFFF00"/>
                </a:solidFill>
                <a:latin typeface="Adobe Caslon Pro Bold"/>
                <a:cs typeface="Adobe Caslon Pro Bold"/>
              </a:rPr>
              <a:t>Ruby’s Boys</a:t>
            </a:r>
          </a:p>
        </p:txBody>
      </p:sp>
      <p:sp>
        <p:nvSpPr>
          <p:cNvPr id="3" name="Subtitle 2"/>
          <p:cNvSpPr>
            <a:spLocks noGrp="1"/>
          </p:cNvSpPr>
          <p:nvPr>
            <p:ph type="subTitle" idx="1"/>
          </p:nvPr>
        </p:nvSpPr>
        <p:spPr/>
        <p:txBody>
          <a:bodyPr>
            <a:normAutofit/>
          </a:bodyPr>
          <a:lstStyle/>
          <a:p>
            <a:r>
              <a:rPr lang="en-US" sz="2000" dirty="0" smtClean="0">
                <a:solidFill>
                  <a:srgbClr val="FFFF00"/>
                </a:solidFill>
                <a:latin typeface="Adobe Caslon Pro Bold"/>
                <a:cs typeface="Adobe Caslon Pro Bold"/>
              </a:rPr>
              <a:t>INSPIRED BY A TRUE STORY</a:t>
            </a:r>
            <a:r>
              <a:rPr lang="is-IS" sz="2000" dirty="0" smtClean="0">
                <a:solidFill>
                  <a:srgbClr val="FFFF00"/>
                </a:solidFill>
                <a:latin typeface="Adobe Caslon Pro Bold"/>
                <a:cs typeface="Adobe Caslon Pro Bold"/>
              </a:rPr>
              <a:t>…</a:t>
            </a:r>
            <a:endParaRPr lang="en-US" sz="2000" dirty="0">
              <a:solidFill>
                <a:srgbClr val="FFFF00"/>
              </a:solidFill>
              <a:latin typeface="Adobe Caslon Pro Bold"/>
              <a:cs typeface="Adobe Caslon Pro Bold"/>
            </a:endParaRPr>
          </a:p>
        </p:txBody>
      </p:sp>
      <p:sp>
        <p:nvSpPr>
          <p:cNvPr id="4" name="TextBox 3"/>
          <p:cNvSpPr txBox="1"/>
          <p:nvPr/>
        </p:nvSpPr>
        <p:spPr>
          <a:xfrm>
            <a:off x="1832039" y="1652201"/>
            <a:ext cx="5474825" cy="369332"/>
          </a:xfrm>
          <a:prstGeom prst="rect">
            <a:avLst/>
          </a:prstGeom>
          <a:noFill/>
        </p:spPr>
        <p:txBody>
          <a:bodyPr wrap="square" rtlCol="0">
            <a:spAutoFit/>
          </a:bodyPr>
          <a:lstStyle/>
          <a:p>
            <a:pPr algn="ctr"/>
            <a:r>
              <a:rPr lang="en-US" dirty="0">
                <a:solidFill>
                  <a:srgbClr val="FFFF00"/>
                </a:solidFill>
                <a:latin typeface="Adobe Caslon Pro Bold"/>
                <a:cs typeface="Adobe Caslon Pro Bold"/>
              </a:rPr>
              <a:t>Love Truth &amp; Reality Entertainment Group</a:t>
            </a:r>
          </a:p>
        </p:txBody>
      </p:sp>
    </p:spTree>
    <p:extLst>
      <p:ext uri="{BB962C8B-B14F-4D97-AF65-F5344CB8AC3E}">
        <p14:creationId xmlns:p14="http://schemas.microsoft.com/office/powerpoint/2010/main" val="23670965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8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83840" y="365760"/>
            <a:ext cx="3543790" cy="701041"/>
          </a:xfrm>
        </p:spPr>
        <p:txBody>
          <a:bodyPr>
            <a:normAutofit fontScale="90000"/>
          </a:bodyPr>
          <a:lstStyle/>
          <a:p>
            <a:r>
              <a:rPr lang="en-US" dirty="0" smtClean="0">
                <a:solidFill>
                  <a:srgbClr val="FFFF00"/>
                </a:solidFill>
              </a:rPr>
              <a:t>BUDGET</a:t>
            </a:r>
            <a:endParaRPr lang="en-US" dirty="0">
              <a:solidFill>
                <a:srgbClr val="FFFF00"/>
              </a:solidFill>
            </a:endParaRPr>
          </a:p>
        </p:txBody>
      </p:sp>
      <p:sp>
        <p:nvSpPr>
          <p:cNvPr id="3" name="TextBox 2">
            <a:extLst>
              <a:ext uri="{FF2B5EF4-FFF2-40B4-BE49-F238E27FC236}">
                <a16:creationId xmlns="" xmlns:a16="http://schemas.microsoft.com/office/drawing/2014/main" id="{53F414B6-4768-F74C-B587-F650B05A9F7C}"/>
              </a:ext>
            </a:extLst>
          </p:cNvPr>
          <p:cNvSpPr txBox="1"/>
          <p:nvPr/>
        </p:nvSpPr>
        <p:spPr>
          <a:xfrm>
            <a:off x="3133018" y="1311357"/>
            <a:ext cx="3194612" cy="307777"/>
          </a:xfrm>
          <a:prstGeom prst="rect">
            <a:avLst/>
          </a:prstGeom>
          <a:noFill/>
        </p:spPr>
        <p:txBody>
          <a:bodyPr wrap="square" rtlCol="0">
            <a:spAutoFit/>
          </a:bodyPr>
          <a:lstStyle/>
          <a:p>
            <a:r>
              <a:rPr lang="en-US" sz="1400" dirty="0">
                <a:solidFill>
                  <a:srgbClr val="FFFF00"/>
                </a:solidFill>
              </a:rPr>
              <a:t>  21,000,000. Million US Dollars</a:t>
            </a:r>
          </a:p>
        </p:txBody>
      </p:sp>
      <p:sp>
        <p:nvSpPr>
          <p:cNvPr id="4" name="TextBox 3">
            <a:extLst>
              <a:ext uri="{FF2B5EF4-FFF2-40B4-BE49-F238E27FC236}">
                <a16:creationId xmlns="" xmlns:a16="http://schemas.microsoft.com/office/drawing/2014/main" id="{DCCB0B54-1B10-114E-BA03-B74605496E4F}"/>
              </a:ext>
            </a:extLst>
          </p:cNvPr>
          <p:cNvSpPr txBox="1"/>
          <p:nvPr/>
        </p:nvSpPr>
        <p:spPr>
          <a:xfrm>
            <a:off x="406211" y="1788681"/>
            <a:ext cx="8299048" cy="4801314"/>
          </a:xfrm>
          <a:prstGeom prst="rect">
            <a:avLst/>
          </a:prstGeom>
          <a:noFill/>
        </p:spPr>
        <p:txBody>
          <a:bodyPr wrap="square" rtlCol="0">
            <a:spAutoFit/>
          </a:bodyPr>
          <a:lstStyle/>
          <a:p>
            <a:r>
              <a:rPr lang="en-US" sz="1400" dirty="0">
                <a:solidFill>
                  <a:srgbClr val="FFFF00"/>
                </a:solidFill>
                <a:latin typeface="Adobe Caslon Pro Bold"/>
                <a:cs typeface="Adobe Caslon Pro Bold"/>
              </a:rPr>
              <a:t>Story and other rights…      $300,000 </a:t>
            </a:r>
          </a:p>
          <a:p>
            <a:endParaRPr lang="en-US" sz="1400" dirty="0">
              <a:solidFill>
                <a:srgbClr val="FFFF00"/>
              </a:solidFill>
              <a:latin typeface="Adobe Caslon Pro Bold"/>
              <a:cs typeface="Adobe Caslon Pro Bold"/>
            </a:endParaRPr>
          </a:p>
          <a:p>
            <a:r>
              <a:rPr lang="en-US" sz="1400" dirty="0">
                <a:solidFill>
                  <a:srgbClr val="FFFF00"/>
                </a:solidFill>
                <a:latin typeface="Adobe Caslon Pro Bold"/>
                <a:cs typeface="Adobe Caslon Pro Bold"/>
              </a:rPr>
              <a:t>PRODUCERS…                        $1,000,000</a:t>
            </a:r>
          </a:p>
          <a:p>
            <a:endParaRPr lang="en-US" sz="1400" dirty="0">
              <a:solidFill>
                <a:srgbClr val="FFFF00"/>
              </a:solidFill>
              <a:latin typeface="Adobe Caslon Pro Bold"/>
              <a:cs typeface="Adobe Caslon Pro Bold"/>
            </a:endParaRPr>
          </a:p>
          <a:p>
            <a:r>
              <a:rPr lang="en-US" sz="1400" dirty="0">
                <a:solidFill>
                  <a:srgbClr val="FFFF00"/>
                </a:solidFill>
                <a:latin typeface="Adobe Caslon Pro Bold"/>
                <a:cs typeface="Adobe Caslon Pro Bold"/>
              </a:rPr>
              <a:t>DIRECTOR….                            $800,000</a:t>
            </a:r>
          </a:p>
          <a:p>
            <a:endParaRPr lang="en-US" sz="1400" dirty="0">
              <a:solidFill>
                <a:srgbClr val="FFFF00"/>
              </a:solidFill>
              <a:latin typeface="Adobe Caslon Pro Bold"/>
              <a:cs typeface="Adobe Caslon Pro Bold"/>
            </a:endParaRPr>
          </a:p>
          <a:p>
            <a:r>
              <a:rPr lang="en-US" sz="1400" dirty="0">
                <a:solidFill>
                  <a:srgbClr val="FFFF00"/>
                </a:solidFill>
                <a:latin typeface="Adobe Caslon Pro Bold"/>
                <a:cs typeface="Adobe Caslon Pro Bold"/>
              </a:rPr>
              <a:t>PRINCIPAL CAST...                   $9,000,000</a:t>
            </a:r>
          </a:p>
          <a:p>
            <a:endParaRPr lang="en-US" sz="1400" dirty="0">
              <a:solidFill>
                <a:srgbClr val="FFFF00"/>
              </a:solidFill>
              <a:latin typeface="Adobe Caslon Pro Bold"/>
              <a:cs typeface="Adobe Caslon Pro Bold"/>
            </a:endParaRPr>
          </a:p>
          <a:p>
            <a:r>
              <a:rPr lang="en-US" sz="1400" dirty="0">
                <a:solidFill>
                  <a:srgbClr val="FFFF00"/>
                </a:solidFill>
                <a:latin typeface="Adobe Caslon Pro Bold"/>
                <a:cs typeface="Adobe Caslon Pro Bold"/>
              </a:rPr>
              <a:t>SUPPORTING CAST….              $ 3,000,000</a:t>
            </a:r>
          </a:p>
          <a:p>
            <a:endParaRPr lang="en-US" sz="1400" dirty="0">
              <a:solidFill>
                <a:srgbClr val="FFFF00"/>
              </a:solidFill>
              <a:latin typeface="Adobe Caslon Pro Bold"/>
              <a:cs typeface="Adobe Caslon Pro Bold"/>
            </a:endParaRPr>
          </a:p>
          <a:p>
            <a:r>
              <a:rPr lang="en-US" sz="1400" dirty="0">
                <a:solidFill>
                  <a:srgbClr val="FFFF00"/>
                </a:solidFill>
                <a:latin typeface="Adobe Caslon Pro Bold"/>
                <a:cs typeface="Adobe Caslon Pro Bold"/>
              </a:rPr>
              <a:t>STUNT...                                     $ 1,500.000</a:t>
            </a:r>
          </a:p>
          <a:p>
            <a:r>
              <a:rPr lang="en-US" sz="1400" dirty="0">
                <a:solidFill>
                  <a:srgbClr val="FFFF00"/>
                </a:solidFill>
                <a:latin typeface="Adobe Caslon Pro Bold"/>
                <a:cs typeface="Adobe Caslon Pro Bold"/>
              </a:rPr>
              <a:t>Above the line travel &amp; living $ 750,000         Totals $16,350,000</a:t>
            </a:r>
          </a:p>
          <a:p>
            <a:endParaRPr lang="en-US" sz="1400" dirty="0">
              <a:solidFill>
                <a:srgbClr val="FFFF00"/>
              </a:solidFill>
              <a:latin typeface="Adobe Caslon Pro Bold"/>
              <a:cs typeface="Adobe Caslon Pro Bold"/>
            </a:endParaRPr>
          </a:p>
          <a:p>
            <a:r>
              <a:rPr lang="en-US" sz="1400" dirty="0">
                <a:solidFill>
                  <a:srgbClr val="FFFF00"/>
                </a:solidFill>
                <a:latin typeface="Adobe Caslon Pro Bold"/>
                <a:cs typeface="Adobe Caslon Pro Bold"/>
              </a:rPr>
              <a:t>Below the line estimates.</a:t>
            </a:r>
          </a:p>
          <a:p>
            <a:r>
              <a:rPr lang="en-US" sz="1400" dirty="0">
                <a:solidFill>
                  <a:srgbClr val="FFFF00"/>
                </a:solidFill>
                <a:latin typeface="Adobe Caslon Pro Bold"/>
                <a:cs typeface="Adobe Caslon Pro Bold"/>
              </a:rPr>
              <a:t>PRODUCTION STAFF ALL INCLUSIVE                 TOTALS  $4,650,000  = 21,000,000</a:t>
            </a:r>
          </a:p>
          <a:p>
            <a:endParaRPr lang="en-US" sz="1400" dirty="0">
              <a:solidFill>
                <a:srgbClr val="FFFF00"/>
              </a:solidFill>
              <a:latin typeface="Adobe Caslon Pro Bold"/>
              <a:cs typeface="Adobe Caslon Pro Bold"/>
            </a:endParaRPr>
          </a:p>
          <a:p>
            <a:r>
              <a:rPr lang="en-US" sz="1400" dirty="0">
                <a:solidFill>
                  <a:srgbClr val="FFFF00"/>
                </a:solidFill>
                <a:latin typeface="Adobe Caslon Pro Bold"/>
                <a:cs typeface="Adobe Caslon Pro Bold"/>
              </a:rPr>
              <a:t>A MORE PRECISE BREAKDOWN AND BUDGET IS FORTHCOMING PREDICATED UPON TALENT LETTERS OF INTENT AND ABOVE THE LINE NEGOTIATIONS…… </a:t>
            </a:r>
          </a:p>
          <a:p>
            <a:endParaRPr lang="en-US" dirty="0"/>
          </a:p>
          <a:p>
            <a:r>
              <a:rPr lang="en-US" dirty="0"/>
              <a:t>                                                                </a:t>
            </a:r>
          </a:p>
          <a:p>
            <a:r>
              <a:rPr lang="en-US" dirty="0"/>
              <a:t> </a:t>
            </a:r>
          </a:p>
        </p:txBody>
      </p:sp>
      <p:sp>
        <p:nvSpPr>
          <p:cNvPr id="5" name="TextBox 4"/>
          <p:cNvSpPr txBox="1"/>
          <p:nvPr/>
        </p:nvSpPr>
        <p:spPr>
          <a:xfrm>
            <a:off x="8549894" y="6337512"/>
            <a:ext cx="301660" cy="369332"/>
          </a:xfrm>
          <a:prstGeom prst="rect">
            <a:avLst/>
          </a:prstGeom>
          <a:noFill/>
        </p:spPr>
        <p:txBody>
          <a:bodyPr wrap="none" rtlCol="0">
            <a:spAutoFit/>
          </a:bodyPr>
          <a:lstStyle/>
          <a:p>
            <a:r>
              <a:rPr lang="en-US" dirty="0" smtClean="0">
                <a:solidFill>
                  <a:srgbClr val="FFFF00"/>
                </a:solidFill>
              </a:rPr>
              <a:t>8</a:t>
            </a:r>
          </a:p>
        </p:txBody>
      </p:sp>
    </p:spTree>
    <p:extLst>
      <p:ext uri="{BB962C8B-B14F-4D97-AF65-F5344CB8AC3E}">
        <p14:creationId xmlns:p14="http://schemas.microsoft.com/office/powerpoint/2010/main" val="22059333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8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457954"/>
            <a:ext cx="8229600" cy="1143000"/>
          </a:xfrm>
        </p:spPr>
        <p:txBody>
          <a:bodyPr/>
          <a:lstStyle/>
          <a:p>
            <a:r>
              <a:rPr lang="en-US" dirty="0" smtClean="0">
                <a:solidFill>
                  <a:srgbClr val="FFFF00"/>
                </a:solidFill>
              </a:rPr>
              <a:t>CONTACT INFORMATION</a:t>
            </a:r>
            <a:endParaRPr lang="en-US" dirty="0">
              <a:solidFill>
                <a:srgbClr val="FFFF00"/>
              </a:solidFill>
            </a:endParaRPr>
          </a:p>
        </p:txBody>
      </p:sp>
      <p:sp>
        <p:nvSpPr>
          <p:cNvPr id="7" name="TextBox 6"/>
          <p:cNvSpPr txBox="1"/>
          <p:nvPr/>
        </p:nvSpPr>
        <p:spPr>
          <a:xfrm>
            <a:off x="3931920" y="2614690"/>
            <a:ext cx="4053840" cy="1384995"/>
          </a:xfrm>
          <a:prstGeom prst="rect">
            <a:avLst/>
          </a:prstGeom>
          <a:noFill/>
        </p:spPr>
        <p:txBody>
          <a:bodyPr wrap="square" rtlCol="0">
            <a:spAutoFit/>
          </a:bodyPr>
          <a:lstStyle/>
          <a:p>
            <a:r>
              <a:rPr lang="en-US" sz="1400" dirty="0">
                <a:solidFill>
                  <a:srgbClr val="FFFF00"/>
                </a:solidFill>
                <a:latin typeface="Adobe Caslon Pro Bold"/>
                <a:cs typeface="Adobe Caslon Pro Bold"/>
              </a:rPr>
              <a:t>Email Address: </a:t>
            </a:r>
            <a:r>
              <a:rPr lang="en-US" sz="1400" dirty="0">
                <a:solidFill>
                  <a:srgbClr val="FFFF00"/>
                </a:solidFill>
                <a:latin typeface="Adobe Caslon Pro Bold"/>
                <a:cs typeface="Adobe Caslon Pro Bold"/>
                <a:hlinkClick r:id="rId3"/>
              </a:rPr>
              <a:t>amirrabia@gmail.com</a:t>
            </a:r>
            <a:r>
              <a:rPr lang="en-US" sz="1400" dirty="0">
                <a:solidFill>
                  <a:srgbClr val="FFFF00"/>
                </a:solidFill>
                <a:latin typeface="Adobe Caslon Pro Bold"/>
                <a:cs typeface="Adobe Caslon Pro Bold"/>
              </a:rPr>
              <a:t> </a:t>
            </a:r>
          </a:p>
          <a:p>
            <a:r>
              <a:rPr lang="en-US" sz="1400" dirty="0">
                <a:solidFill>
                  <a:srgbClr val="FFFF00"/>
                </a:solidFill>
                <a:latin typeface="Adobe Caslon Pro Bold"/>
                <a:cs typeface="Adobe Caslon Pro Bold"/>
              </a:rPr>
              <a:t>PO Box 480572 Los Angeles 90048</a:t>
            </a:r>
          </a:p>
          <a:p>
            <a:r>
              <a:rPr lang="en-US" sz="1400" dirty="0">
                <a:solidFill>
                  <a:srgbClr val="FFFF00"/>
                </a:solidFill>
                <a:latin typeface="Adobe Caslon Pro Bold"/>
                <a:cs typeface="Adobe Caslon Pro Bold"/>
              </a:rPr>
              <a:t>310-864-4038</a:t>
            </a:r>
          </a:p>
          <a:p>
            <a:endParaRPr lang="en-US" sz="1400" dirty="0">
              <a:solidFill>
                <a:srgbClr val="FFFF00"/>
              </a:solidFill>
              <a:latin typeface="Adobe Caslon Pro Bold"/>
              <a:cs typeface="Adobe Caslon Pro Bold"/>
            </a:endParaRPr>
          </a:p>
          <a:p>
            <a:r>
              <a:rPr lang="en-US" sz="1400" dirty="0">
                <a:solidFill>
                  <a:srgbClr val="FFFF00"/>
                </a:solidFill>
                <a:latin typeface="Adobe Caslon Pro Bold"/>
                <a:cs typeface="Adobe Caslon Pro Bold"/>
              </a:rPr>
              <a:t>Karin Paparelli Attorney at Law Entertainment (615) 830-4124</a:t>
            </a:r>
          </a:p>
        </p:txBody>
      </p:sp>
      <p:sp>
        <p:nvSpPr>
          <p:cNvPr id="4" name="TextBox 3">
            <a:extLst>
              <a:ext uri="{FF2B5EF4-FFF2-40B4-BE49-F238E27FC236}">
                <a16:creationId xmlns="" xmlns:a16="http://schemas.microsoft.com/office/drawing/2014/main" id="{8E63FFAE-A848-8840-A46D-9DBB84BB6279}"/>
              </a:ext>
            </a:extLst>
          </p:cNvPr>
          <p:cNvSpPr txBox="1"/>
          <p:nvPr/>
        </p:nvSpPr>
        <p:spPr>
          <a:xfrm>
            <a:off x="1290320" y="2724976"/>
            <a:ext cx="2641600" cy="1169551"/>
          </a:xfrm>
          <a:prstGeom prst="rect">
            <a:avLst/>
          </a:prstGeom>
          <a:noFill/>
        </p:spPr>
        <p:txBody>
          <a:bodyPr wrap="square" rtlCol="0">
            <a:spAutoFit/>
          </a:bodyPr>
          <a:lstStyle/>
          <a:p>
            <a:pPr algn="ctr"/>
            <a:r>
              <a:rPr lang="en-US" sz="1400" dirty="0">
                <a:solidFill>
                  <a:srgbClr val="FFFF00"/>
                </a:solidFill>
                <a:latin typeface="Adobe Caslon Pro Bold"/>
                <a:cs typeface="Adobe Caslon Pro Bold"/>
              </a:rPr>
              <a:t>  RUBY’S BOYS</a:t>
            </a:r>
          </a:p>
          <a:p>
            <a:pPr algn="ctr"/>
            <a:r>
              <a:rPr lang="en-US" sz="1400" dirty="0">
                <a:solidFill>
                  <a:srgbClr val="FFFF00"/>
                </a:solidFill>
                <a:latin typeface="Adobe Caslon Pro Bold"/>
                <a:cs typeface="Adobe Caslon Pro Bold"/>
              </a:rPr>
              <a:t>   Screenplay</a:t>
            </a:r>
          </a:p>
          <a:p>
            <a:pPr algn="ctr"/>
            <a:endParaRPr lang="en-US" sz="1400" dirty="0">
              <a:solidFill>
                <a:srgbClr val="FFFF00"/>
              </a:solidFill>
              <a:latin typeface="Adobe Caslon Pro Bold"/>
              <a:cs typeface="Adobe Caslon Pro Bold"/>
            </a:endParaRPr>
          </a:p>
          <a:p>
            <a:pPr algn="ctr"/>
            <a:r>
              <a:rPr lang="en-US" sz="1400" dirty="0">
                <a:solidFill>
                  <a:srgbClr val="FFFF00"/>
                </a:solidFill>
                <a:latin typeface="Adobe Caslon Pro Bold"/>
                <a:cs typeface="Adobe Caslon Pro Bold"/>
              </a:rPr>
              <a:t>Writer &amp; Producer</a:t>
            </a:r>
          </a:p>
          <a:p>
            <a:pPr algn="ctr"/>
            <a:r>
              <a:rPr lang="en-US" sz="1400" dirty="0" err="1">
                <a:solidFill>
                  <a:srgbClr val="FFFF00"/>
                </a:solidFill>
                <a:latin typeface="Adobe Caslon Pro Bold"/>
                <a:cs typeface="Adobe Caslon Pro Bold"/>
              </a:rPr>
              <a:t>Rabia</a:t>
            </a:r>
            <a:r>
              <a:rPr lang="en-US" sz="1400" dirty="0">
                <a:solidFill>
                  <a:srgbClr val="FFFF00"/>
                </a:solidFill>
                <a:latin typeface="Adobe Caslon Pro Bold"/>
                <a:cs typeface="Adobe Caslon Pro Bold"/>
              </a:rPr>
              <a:t> Louis Haynes</a:t>
            </a:r>
          </a:p>
        </p:txBody>
      </p:sp>
      <p:sp>
        <p:nvSpPr>
          <p:cNvPr id="5" name="TextBox 4"/>
          <p:cNvSpPr txBox="1"/>
          <p:nvPr/>
        </p:nvSpPr>
        <p:spPr>
          <a:xfrm>
            <a:off x="8562987" y="6337512"/>
            <a:ext cx="301660" cy="369332"/>
          </a:xfrm>
          <a:prstGeom prst="rect">
            <a:avLst/>
          </a:prstGeom>
          <a:noFill/>
        </p:spPr>
        <p:txBody>
          <a:bodyPr wrap="none" rtlCol="0">
            <a:spAutoFit/>
          </a:bodyPr>
          <a:lstStyle/>
          <a:p>
            <a:r>
              <a:rPr lang="en-US" dirty="0" smtClean="0">
                <a:solidFill>
                  <a:srgbClr val="FFFF00"/>
                </a:solidFill>
              </a:rPr>
              <a:t>9</a:t>
            </a:r>
            <a:endParaRPr lang="en-US" dirty="0">
              <a:solidFill>
                <a:srgbClr val="FFFF00"/>
              </a:solidFill>
            </a:endParaRPr>
          </a:p>
        </p:txBody>
      </p:sp>
    </p:spTree>
    <p:extLst>
      <p:ext uri="{BB962C8B-B14F-4D97-AF65-F5344CB8AC3E}">
        <p14:creationId xmlns:p14="http://schemas.microsoft.com/office/powerpoint/2010/main" val="32079020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8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FFFF00"/>
                </a:solidFill>
              </a:rPr>
              <a:t>TABLE OF CONTENTS</a:t>
            </a:r>
            <a:endParaRPr lang="en-US" dirty="0">
              <a:solidFill>
                <a:srgbClr val="FFFF00"/>
              </a:solidFill>
            </a:endParaRPr>
          </a:p>
        </p:txBody>
      </p:sp>
      <p:sp>
        <p:nvSpPr>
          <p:cNvPr id="3" name="TextBox 2"/>
          <p:cNvSpPr txBox="1"/>
          <p:nvPr/>
        </p:nvSpPr>
        <p:spPr>
          <a:xfrm>
            <a:off x="3518846" y="1232972"/>
            <a:ext cx="2138739" cy="369332"/>
          </a:xfrm>
          <a:prstGeom prst="rect">
            <a:avLst/>
          </a:prstGeom>
          <a:noFill/>
        </p:spPr>
        <p:txBody>
          <a:bodyPr wrap="none" rtlCol="0">
            <a:spAutoFit/>
          </a:bodyPr>
          <a:lstStyle/>
          <a:p>
            <a:r>
              <a:rPr lang="en-US" dirty="0">
                <a:solidFill>
                  <a:srgbClr val="FFFF00"/>
                </a:solidFill>
              </a:rPr>
              <a:t>Topics for Discussion</a:t>
            </a:r>
          </a:p>
        </p:txBody>
      </p:sp>
      <p:sp>
        <p:nvSpPr>
          <p:cNvPr id="4" name="TextBox 3"/>
          <p:cNvSpPr txBox="1"/>
          <p:nvPr/>
        </p:nvSpPr>
        <p:spPr>
          <a:xfrm>
            <a:off x="2925223" y="2312867"/>
            <a:ext cx="3290833" cy="2308324"/>
          </a:xfrm>
          <a:prstGeom prst="rect">
            <a:avLst/>
          </a:prstGeom>
          <a:noFill/>
        </p:spPr>
        <p:txBody>
          <a:bodyPr wrap="square" rtlCol="0">
            <a:spAutoFit/>
          </a:bodyPr>
          <a:lstStyle/>
          <a:p>
            <a:pPr marL="285750" indent="-285750">
              <a:buFont typeface="Wingdings" charset="2"/>
              <a:buChar char="u"/>
            </a:pPr>
            <a:r>
              <a:rPr lang="en-US" sz="1400" dirty="0">
                <a:solidFill>
                  <a:srgbClr val="FFFF00"/>
                </a:solidFill>
                <a:latin typeface="Adobe Caslon Pro Bold"/>
                <a:cs typeface="Adobe Caslon Pro Bold"/>
              </a:rPr>
              <a:t>The Story </a:t>
            </a:r>
            <a:r>
              <a:rPr lang="en-US" sz="1400" dirty="0" smtClean="0">
                <a:solidFill>
                  <a:srgbClr val="FFFF00"/>
                </a:solidFill>
                <a:latin typeface="Adobe Caslon Pro Bold"/>
                <a:cs typeface="Adobe Caslon Pro Bold"/>
              </a:rPr>
              <a:t>- 1</a:t>
            </a:r>
          </a:p>
          <a:p>
            <a:pPr marL="285750" indent="-285750">
              <a:buFont typeface="Wingdings" charset="2"/>
              <a:buChar char="u"/>
            </a:pPr>
            <a:r>
              <a:rPr lang="en-US" sz="1400" dirty="0" smtClean="0">
                <a:solidFill>
                  <a:srgbClr val="FFFF00"/>
                </a:solidFill>
                <a:latin typeface="Adobe Caslon Pro Bold"/>
                <a:cs typeface="Adobe Caslon Pro Bold"/>
              </a:rPr>
              <a:t>WGA Registration - 2</a:t>
            </a:r>
            <a:endParaRPr lang="en-US" sz="1400" dirty="0">
              <a:solidFill>
                <a:srgbClr val="FFFF00"/>
              </a:solidFill>
              <a:latin typeface="Adobe Caslon Pro Bold"/>
              <a:cs typeface="Adobe Caslon Pro Bold"/>
            </a:endParaRPr>
          </a:p>
          <a:p>
            <a:pPr marL="285750" indent="-285750">
              <a:buFont typeface="Wingdings" charset="2"/>
              <a:buChar char="u"/>
            </a:pPr>
            <a:r>
              <a:rPr lang="en-US" sz="1400" dirty="0">
                <a:solidFill>
                  <a:srgbClr val="FFFF00"/>
                </a:solidFill>
                <a:latin typeface="Adobe Caslon Pro Bold"/>
                <a:cs typeface="Adobe Caslon Pro Bold"/>
              </a:rPr>
              <a:t>Location </a:t>
            </a:r>
            <a:r>
              <a:rPr lang="en-US" sz="1400" dirty="0" smtClean="0">
                <a:solidFill>
                  <a:srgbClr val="FFFF00"/>
                </a:solidFill>
                <a:latin typeface="Adobe Caslon Pro Bold"/>
                <a:cs typeface="Adobe Caslon Pro Bold"/>
              </a:rPr>
              <a:t>– </a:t>
            </a:r>
            <a:r>
              <a:rPr lang="en-US" sz="1400" dirty="0" smtClean="0">
                <a:solidFill>
                  <a:srgbClr val="FFFF00"/>
                </a:solidFill>
                <a:latin typeface="Adobe Caslon Pro Bold"/>
                <a:cs typeface="Adobe Caslon Pro Bold"/>
              </a:rPr>
              <a:t>3</a:t>
            </a:r>
          </a:p>
          <a:p>
            <a:pPr marL="285750" indent="-285750">
              <a:buFont typeface="Wingdings" charset="2"/>
              <a:buChar char="u"/>
            </a:pPr>
            <a:r>
              <a:rPr lang="en-US" sz="1400" dirty="0" smtClean="0">
                <a:solidFill>
                  <a:srgbClr val="FFFF00"/>
                </a:solidFill>
                <a:latin typeface="Adobe Caslon Pro Bold"/>
                <a:cs typeface="Adobe Caslon Pro Bold"/>
              </a:rPr>
              <a:t>Target Audience - 4</a:t>
            </a:r>
            <a:endParaRPr lang="en-US" sz="1400" dirty="0" smtClean="0">
              <a:solidFill>
                <a:srgbClr val="FFFF00"/>
              </a:solidFill>
              <a:latin typeface="Adobe Caslon Pro Bold"/>
              <a:cs typeface="Adobe Caslon Pro Bold"/>
            </a:endParaRPr>
          </a:p>
          <a:p>
            <a:pPr marL="285750" indent="-285750">
              <a:buFont typeface="Wingdings" charset="2"/>
              <a:buChar char="u"/>
            </a:pPr>
            <a:r>
              <a:rPr lang="is-IS" sz="1400" dirty="0" smtClean="0">
                <a:solidFill>
                  <a:srgbClr val="FFFF00"/>
                </a:solidFill>
                <a:latin typeface="Adobe Caslon Pro Bold"/>
                <a:cs typeface="Adobe Caslon Pro Bold"/>
              </a:rPr>
              <a:t> </a:t>
            </a:r>
            <a:r>
              <a:rPr lang="en-US" sz="1400" dirty="0" smtClean="0">
                <a:solidFill>
                  <a:srgbClr val="FFFF00"/>
                </a:solidFill>
                <a:latin typeface="Adobe Caslon Pro Bold"/>
                <a:cs typeface="Adobe Caslon Pro Bold"/>
              </a:rPr>
              <a:t>Marketing </a:t>
            </a:r>
            <a:r>
              <a:rPr lang="en-US" sz="1400" dirty="0" smtClean="0">
                <a:solidFill>
                  <a:srgbClr val="FFFF00"/>
                </a:solidFill>
                <a:latin typeface="Adobe Caslon Pro Bold"/>
                <a:cs typeface="Adobe Caslon Pro Bold"/>
              </a:rPr>
              <a:t>Strategy - 5</a:t>
            </a:r>
            <a:endParaRPr lang="en-US" sz="1400" dirty="0" smtClean="0">
              <a:solidFill>
                <a:srgbClr val="FFFF00"/>
              </a:solidFill>
              <a:latin typeface="Adobe Caslon Pro Bold"/>
              <a:cs typeface="Adobe Caslon Pro Bold"/>
            </a:endParaRPr>
          </a:p>
          <a:p>
            <a:pPr marL="285750" indent="-285750">
              <a:buFont typeface="Wingdings" charset="2"/>
              <a:buChar char="u"/>
            </a:pPr>
            <a:r>
              <a:rPr lang="en-US" sz="1400" dirty="0" smtClean="0">
                <a:solidFill>
                  <a:srgbClr val="FFFF00"/>
                </a:solidFill>
                <a:latin typeface="Adobe Caslon Pro Bold"/>
                <a:cs typeface="Adobe Caslon Pro Bold"/>
              </a:rPr>
              <a:t>Distribution </a:t>
            </a:r>
            <a:r>
              <a:rPr lang="en-US" sz="1400" dirty="0" smtClean="0">
                <a:solidFill>
                  <a:srgbClr val="FFFF00"/>
                </a:solidFill>
                <a:latin typeface="Adobe Caslon Pro Bold"/>
                <a:cs typeface="Adobe Caslon Pro Bold"/>
              </a:rPr>
              <a:t>Strategy - 6</a:t>
            </a:r>
            <a:endParaRPr lang="en-US" sz="1400" dirty="0" smtClean="0">
              <a:solidFill>
                <a:srgbClr val="FFFF00"/>
              </a:solidFill>
              <a:latin typeface="Adobe Caslon Pro Bold"/>
              <a:cs typeface="Adobe Caslon Pro Bold"/>
            </a:endParaRPr>
          </a:p>
          <a:p>
            <a:pPr marL="285750" indent="-285750">
              <a:buFont typeface="Wingdings" charset="2"/>
              <a:buChar char="u"/>
            </a:pPr>
            <a:r>
              <a:rPr lang="is-IS" sz="1400" dirty="0" smtClean="0">
                <a:solidFill>
                  <a:srgbClr val="FFFF00"/>
                </a:solidFill>
                <a:latin typeface="Adobe Caslon Pro Bold"/>
                <a:cs typeface="Adobe Caslon Pro Bold"/>
              </a:rPr>
              <a:t> </a:t>
            </a:r>
            <a:r>
              <a:rPr lang="en-US" sz="1400" dirty="0" smtClean="0">
                <a:solidFill>
                  <a:srgbClr val="FFFF00"/>
                </a:solidFill>
                <a:latin typeface="Adobe Caslon Pro Bold"/>
                <a:cs typeface="Adobe Caslon Pro Bold"/>
              </a:rPr>
              <a:t>Consultants - 7</a:t>
            </a:r>
            <a:endParaRPr lang="en-US" sz="1400" dirty="0" smtClean="0">
              <a:solidFill>
                <a:srgbClr val="FFFF00"/>
              </a:solidFill>
              <a:latin typeface="Adobe Caslon Pro Bold"/>
              <a:cs typeface="Adobe Caslon Pro Bold"/>
            </a:endParaRPr>
          </a:p>
          <a:p>
            <a:pPr marL="285750" indent="-285750">
              <a:buFont typeface="Wingdings" charset="2"/>
              <a:buChar char="u"/>
            </a:pPr>
            <a:r>
              <a:rPr lang="is-IS" sz="1400" dirty="0" smtClean="0">
                <a:solidFill>
                  <a:srgbClr val="FFFF00"/>
                </a:solidFill>
                <a:latin typeface="Adobe Caslon Pro Bold"/>
                <a:cs typeface="Adobe Caslon Pro Bold"/>
              </a:rPr>
              <a:t> </a:t>
            </a:r>
            <a:r>
              <a:rPr lang="en-US" sz="1400" dirty="0" smtClean="0">
                <a:solidFill>
                  <a:srgbClr val="FFFF00"/>
                </a:solidFill>
                <a:latin typeface="Adobe Caslon Pro Bold"/>
                <a:cs typeface="Adobe Caslon Pro Bold"/>
              </a:rPr>
              <a:t>Budget - 8</a:t>
            </a:r>
            <a:endParaRPr lang="is-IS" sz="1400" dirty="0">
              <a:solidFill>
                <a:srgbClr val="FFFF00"/>
              </a:solidFill>
              <a:latin typeface="Adobe Caslon Pro Bold"/>
              <a:cs typeface="Adobe Caslon Pro Bold"/>
            </a:endParaRPr>
          </a:p>
          <a:p>
            <a:pPr marL="285750" indent="-285750">
              <a:buFont typeface="Wingdings" charset="2"/>
              <a:buChar char="u"/>
            </a:pPr>
            <a:r>
              <a:rPr lang="is-IS" sz="1400" dirty="0" smtClean="0">
                <a:solidFill>
                  <a:srgbClr val="FFFF00"/>
                </a:solidFill>
                <a:latin typeface="Adobe Caslon Pro Bold"/>
                <a:cs typeface="Adobe Caslon Pro Bold"/>
              </a:rPr>
              <a:t> </a:t>
            </a:r>
            <a:r>
              <a:rPr lang="en-US" sz="1400" dirty="0" smtClean="0">
                <a:solidFill>
                  <a:srgbClr val="FFFF00"/>
                </a:solidFill>
                <a:latin typeface="Adobe Caslon Pro Bold"/>
                <a:cs typeface="Adobe Caslon Pro Bold"/>
              </a:rPr>
              <a:t>Contact </a:t>
            </a:r>
            <a:r>
              <a:rPr lang="en-US" sz="1400" dirty="0" smtClean="0">
                <a:solidFill>
                  <a:srgbClr val="FFFF00"/>
                </a:solidFill>
                <a:latin typeface="Adobe Caslon Pro Bold"/>
                <a:cs typeface="Adobe Caslon Pro Bold"/>
              </a:rPr>
              <a:t>Information - 9</a:t>
            </a:r>
            <a:endParaRPr lang="en-US" sz="1400" dirty="0">
              <a:solidFill>
                <a:srgbClr val="FFFF00"/>
              </a:solidFill>
              <a:latin typeface="Adobe Caslon Pro Bold"/>
              <a:cs typeface="Adobe Caslon Pro Bold"/>
            </a:endParaRPr>
          </a:p>
          <a:p>
            <a:pPr marL="285750" indent="-285750">
              <a:buFont typeface="Wingdings" charset="2"/>
              <a:buChar char="u"/>
            </a:pPr>
            <a:endParaRPr lang="en-US" dirty="0">
              <a:solidFill>
                <a:srgbClr val="FFFF00"/>
              </a:solidFill>
            </a:endParaRPr>
          </a:p>
        </p:txBody>
      </p:sp>
    </p:spTree>
    <p:extLst>
      <p:ext uri="{BB962C8B-B14F-4D97-AF65-F5344CB8AC3E}">
        <p14:creationId xmlns:p14="http://schemas.microsoft.com/office/powerpoint/2010/main" val="8002414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8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THE STORY</a:t>
            </a:r>
            <a:endParaRPr lang="en-US" dirty="0">
              <a:solidFill>
                <a:srgbClr val="FFFF00"/>
              </a:solidFill>
            </a:endParaRPr>
          </a:p>
        </p:txBody>
      </p:sp>
      <p:sp>
        <p:nvSpPr>
          <p:cNvPr id="3" name="Rectangle 2"/>
          <p:cNvSpPr/>
          <p:nvPr/>
        </p:nvSpPr>
        <p:spPr>
          <a:xfrm>
            <a:off x="1256297" y="2173349"/>
            <a:ext cx="6609216" cy="2893100"/>
          </a:xfrm>
          <a:prstGeom prst="rect">
            <a:avLst/>
          </a:prstGeom>
        </p:spPr>
        <p:txBody>
          <a:bodyPr wrap="square">
            <a:spAutoFit/>
          </a:bodyPr>
          <a:lstStyle/>
          <a:p>
            <a:pPr algn="ctr"/>
            <a:r>
              <a:rPr lang="en-US" sz="1400" dirty="0">
                <a:solidFill>
                  <a:srgbClr val="FFFF00"/>
                </a:solidFill>
                <a:latin typeface="Adobe Caslon Pro Bold"/>
                <a:cs typeface="Adobe Caslon Pro Bold"/>
              </a:rPr>
              <a:t>Ruby Haynes a faith driven mother faced with the impossible challenge of raising 7 boys in the Chicago high rise Projects. With murder on the rise a Street Gang known as the Deadly Cobra’s Vs. The Almighty Vice Lords, erupted. Ruby up night after night walking and pacing from the sounds of gun fire. One of Ruby’s Boys is not only involve but a leader, Street name </a:t>
            </a:r>
            <a:r>
              <a:rPr lang="en-US" sz="1400" dirty="0" err="1">
                <a:solidFill>
                  <a:srgbClr val="FFFF00"/>
                </a:solidFill>
                <a:latin typeface="Adobe Caslon Pro Bold"/>
                <a:cs typeface="Adobe Caslon Pro Bold"/>
              </a:rPr>
              <a:t>De’Marco</a:t>
            </a:r>
            <a:r>
              <a:rPr lang="en-US" sz="1400" dirty="0">
                <a:solidFill>
                  <a:srgbClr val="FFFF00"/>
                </a:solidFill>
                <a:latin typeface="Adobe Caslon Pro Bold"/>
                <a:cs typeface="Adobe Caslon Pro Bold"/>
              </a:rPr>
              <a:t> her Second eldest son heads up the Almighty Vice Lords... </a:t>
            </a:r>
            <a:r>
              <a:rPr lang="en-US" sz="1400" dirty="0" err="1">
                <a:solidFill>
                  <a:srgbClr val="FFFF00"/>
                </a:solidFill>
                <a:latin typeface="Adobe Caslon Pro Bold"/>
                <a:cs typeface="Adobe Caslon Pro Bold"/>
              </a:rPr>
              <a:t>De’Marco</a:t>
            </a:r>
            <a:r>
              <a:rPr lang="en-US" sz="1400" dirty="0">
                <a:solidFill>
                  <a:srgbClr val="FFFF00"/>
                </a:solidFill>
                <a:latin typeface="Adobe Caslon Pro Bold"/>
                <a:cs typeface="Adobe Caslon Pro Bold"/>
              </a:rPr>
              <a:t> and his Mother often switch roles as the hero and villain concerning her other 6 Boys as they looked up to </a:t>
            </a:r>
            <a:r>
              <a:rPr lang="en-US" sz="1400" dirty="0" err="1">
                <a:solidFill>
                  <a:srgbClr val="FFFF00"/>
                </a:solidFill>
                <a:latin typeface="Adobe Caslon Pro Bold"/>
                <a:cs typeface="Adobe Caslon Pro Bold"/>
              </a:rPr>
              <a:t>De’Marco</a:t>
            </a:r>
            <a:r>
              <a:rPr lang="en-US" sz="1400" dirty="0">
                <a:solidFill>
                  <a:srgbClr val="FFFF00"/>
                </a:solidFill>
                <a:latin typeface="Adobe Caslon Pro Bold"/>
                <a:cs typeface="Adobe Caslon Pro Bold"/>
              </a:rPr>
              <a:t>, while Ruby prayed night and day hoping for a exit out of this Hostile environment, Her mission was to keep them alive while instilling bravery and wisdom into there very souls, The Peer pressure along with other known organizations were prevalent as a force to be reckoned with, namely,  The Black P Stones Nation and Black Gangster Disciples Nation. Chicago gangland violence were at the peak of its time, 1960’s 70’s And 80’s. The goal for Ruby’s Boys were to keep them out of the Penitentiary and the Graveyard...</a:t>
            </a:r>
          </a:p>
        </p:txBody>
      </p:sp>
      <p:sp>
        <p:nvSpPr>
          <p:cNvPr id="5" name="TextBox 4"/>
          <p:cNvSpPr txBox="1"/>
          <p:nvPr/>
        </p:nvSpPr>
        <p:spPr>
          <a:xfrm>
            <a:off x="2924819" y="5441644"/>
            <a:ext cx="3307569" cy="400110"/>
          </a:xfrm>
          <a:prstGeom prst="rect">
            <a:avLst/>
          </a:prstGeom>
          <a:noFill/>
        </p:spPr>
        <p:txBody>
          <a:bodyPr wrap="square" rtlCol="0">
            <a:spAutoFit/>
          </a:bodyPr>
          <a:lstStyle/>
          <a:p>
            <a:pPr algn="ctr"/>
            <a:r>
              <a:rPr lang="en-US" sz="2000" dirty="0">
                <a:solidFill>
                  <a:srgbClr val="FFFF00"/>
                </a:solidFill>
              </a:rPr>
              <a:t>RABIA LOUIS HAYNES</a:t>
            </a:r>
          </a:p>
        </p:txBody>
      </p:sp>
      <p:sp>
        <p:nvSpPr>
          <p:cNvPr id="4" name="TextBox 3"/>
          <p:cNvSpPr txBox="1"/>
          <p:nvPr/>
        </p:nvSpPr>
        <p:spPr>
          <a:xfrm>
            <a:off x="8549894" y="6337512"/>
            <a:ext cx="301660" cy="369332"/>
          </a:xfrm>
          <a:prstGeom prst="rect">
            <a:avLst/>
          </a:prstGeom>
          <a:noFill/>
        </p:spPr>
        <p:txBody>
          <a:bodyPr wrap="none" rtlCol="0">
            <a:spAutoFit/>
          </a:bodyPr>
          <a:lstStyle/>
          <a:p>
            <a:r>
              <a:rPr lang="en-US" dirty="0" smtClean="0">
                <a:solidFill>
                  <a:srgbClr val="FFFF00"/>
                </a:solidFill>
              </a:rPr>
              <a:t>1</a:t>
            </a:r>
            <a:endParaRPr lang="en-US" dirty="0">
              <a:solidFill>
                <a:srgbClr val="FFFF00"/>
              </a:solidFill>
            </a:endParaRPr>
          </a:p>
        </p:txBody>
      </p:sp>
    </p:spTree>
    <p:extLst>
      <p:ext uri="{BB962C8B-B14F-4D97-AF65-F5344CB8AC3E}">
        <p14:creationId xmlns:p14="http://schemas.microsoft.com/office/powerpoint/2010/main" val="42718315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8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FFFF00"/>
                </a:solidFill>
              </a:rPr>
              <a:t>WGA REGISTRATION</a:t>
            </a:r>
            <a:endParaRPr lang="en-US" dirty="0">
              <a:solidFill>
                <a:srgbClr val="FFFF00"/>
              </a:solidFill>
            </a:endParaRPr>
          </a:p>
        </p:txBody>
      </p:sp>
      <p:pic>
        <p:nvPicPr>
          <p:cNvPr id="4" name="Picture 3" descr="IMG_0014.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18397" y="1417638"/>
            <a:ext cx="3690511" cy="4749861"/>
          </a:xfrm>
          <a:prstGeom prst="rect">
            <a:avLst/>
          </a:prstGeom>
        </p:spPr>
      </p:pic>
      <p:sp>
        <p:nvSpPr>
          <p:cNvPr id="5" name="TextBox 4"/>
          <p:cNvSpPr txBox="1"/>
          <p:nvPr/>
        </p:nvSpPr>
        <p:spPr>
          <a:xfrm>
            <a:off x="8549894" y="6337512"/>
            <a:ext cx="301660" cy="369332"/>
          </a:xfrm>
          <a:prstGeom prst="rect">
            <a:avLst/>
          </a:prstGeom>
          <a:noFill/>
        </p:spPr>
        <p:txBody>
          <a:bodyPr wrap="none" rtlCol="0">
            <a:spAutoFit/>
          </a:bodyPr>
          <a:lstStyle/>
          <a:p>
            <a:r>
              <a:rPr lang="en-US" dirty="0">
                <a:solidFill>
                  <a:srgbClr val="FFFF00"/>
                </a:solidFill>
              </a:rPr>
              <a:t>2</a:t>
            </a:r>
            <a:endParaRPr lang="en-US" dirty="0">
              <a:solidFill>
                <a:srgbClr val="FFFF00"/>
              </a:solidFill>
            </a:endParaRPr>
          </a:p>
        </p:txBody>
      </p:sp>
    </p:spTree>
    <p:extLst>
      <p:ext uri="{BB962C8B-B14F-4D97-AF65-F5344CB8AC3E}">
        <p14:creationId xmlns:p14="http://schemas.microsoft.com/office/powerpoint/2010/main" val="862878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8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86213"/>
            <a:ext cx="8229600" cy="1143000"/>
          </a:xfrm>
        </p:spPr>
        <p:txBody>
          <a:bodyPr/>
          <a:lstStyle/>
          <a:p>
            <a:r>
              <a:rPr lang="en-US" dirty="0" smtClean="0">
                <a:solidFill>
                  <a:srgbClr val="FFFF00"/>
                </a:solidFill>
              </a:rPr>
              <a:t>LOCATION</a:t>
            </a:r>
            <a:endParaRPr lang="en-US" dirty="0">
              <a:solidFill>
                <a:srgbClr val="FFFF00"/>
              </a:solidFill>
            </a:endParaRPr>
          </a:p>
        </p:txBody>
      </p:sp>
      <p:pic>
        <p:nvPicPr>
          <p:cNvPr id="7" name="Picture 6">
            <a:extLst>
              <a:ext uri="{FF2B5EF4-FFF2-40B4-BE49-F238E27FC236}">
                <a16:creationId xmlns="" xmlns:a16="http://schemas.microsoft.com/office/drawing/2014/main" id="{464CB60F-09D5-4D4A-A4AD-954D4CFB77F3}"/>
              </a:ext>
            </a:extLst>
          </p:cNvPr>
          <p:cNvPicPr>
            <a:picLocks noChangeAspect="1"/>
          </p:cNvPicPr>
          <p:nvPr/>
        </p:nvPicPr>
        <p:blipFill>
          <a:blip r:embed="rId2"/>
          <a:stretch>
            <a:fillRect/>
          </a:stretch>
        </p:blipFill>
        <p:spPr>
          <a:xfrm>
            <a:off x="1423685" y="1834971"/>
            <a:ext cx="6308203" cy="3558251"/>
          </a:xfrm>
          <a:prstGeom prst="rect">
            <a:avLst/>
          </a:prstGeom>
        </p:spPr>
      </p:pic>
      <p:sp>
        <p:nvSpPr>
          <p:cNvPr id="8" name="TextBox 7">
            <a:extLst>
              <a:ext uri="{FF2B5EF4-FFF2-40B4-BE49-F238E27FC236}">
                <a16:creationId xmlns="" xmlns:a16="http://schemas.microsoft.com/office/drawing/2014/main" id="{D3C7AD80-E293-0C4E-A532-AEBFBC0CA3B4}"/>
              </a:ext>
            </a:extLst>
          </p:cNvPr>
          <p:cNvSpPr txBox="1"/>
          <p:nvPr/>
        </p:nvSpPr>
        <p:spPr>
          <a:xfrm>
            <a:off x="1423685" y="5660549"/>
            <a:ext cx="6308203" cy="646331"/>
          </a:xfrm>
          <a:prstGeom prst="rect">
            <a:avLst/>
          </a:prstGeom>
          <a:noFill/>
        </p:spPr>
        <p:txBody>
          <a:bodyPr wrap="square" rtlCol="0">
            <a:spAutoFit/>
          </a:bodyPr>
          <a:lstStyle/>
          <a:p>
            <a:pPr algn="ctr"/>
            <a:r>
              <a:rPr lang="en-US" dirty="0" smtClean="0">
                <a:solidFill>
                  <a:srgbClr val="FFFF00"/>
                </a:solidFill>
              </a:rPr>
              <a:t>ROBERT TAYLOR HOUSING PROJECTS</a:t>
            </a:r>
          </a:p>
          <a:p>
            <a:pPr algn="ctr"/>
            <a:r>
              <a:rPr lang="en-US" dirty="0" smtClean="0">
                <a:solidFill>
                  <a:srgbClr val="FFFF00"/>
                </a:solidFill>
              </a:rPr>
              <a:t>CHICAGO, ILLINOIS</a:t>
            </a:r>
          </a:p>
        </p:txBody>
      </p:sp>
      <p:sp>
        <p:nvSpPr>
          <p:cNvPr id="5" name="TextBox 4"/>
          <p:cNvSpPr txBox="1"/>
          <p:nvPr/>
        </p:nvSpPr>
        <p:spPr>
          <a:xfrm>
            <a:off x="8549894" y="6337512"/>
            <a:ext cx="301660" cy="369332"/>
          </a:xfrm>
          <a:prstGeom prst="rect">
            <a:avLst/>
          </a:prstGeom>
          <a:noFill/>
        </p:spPr>
        <p:txBody>
          <a:bodyPr wrap="none" rtlCol="0">
            <a:spAutoFit/>
          </a:bodyPr>
          <a:lstStyle/>
          <a:p>
            <a:r>
              <a:rPr lang="en-US" dirty="0">
                <a:solidFill>
                  <a:srgbClr val="FFFF00"/>
                </a:solidFill>
              </a:rPr>
              <a:t>3</a:t>
            </a:r>
            <a:endParaRPr lang="en-US" dirty="0">
              <a:solidFill>
                <a:srgbClr val="FFFF00"/>
              </a:solidFill>
            </a:endParaRPr>
          </a:p>
        </p:txBody>
      </p:sp>
    </p:spTree>
    <p:extLst>
      <p:ext uri="{BB962C8B-B14F-4D97-AF65-F5344CB8AC3E}">
        <p14:creationId xmlns:p14="http://schemas.microsoft.com/office/powerpoint/2010/main" val="5667783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8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FFFF00"/>
                </a:solidFill>
              </a:rPr>
              <a:t>TARGET AUDIENCE</a:t>
            </a:r>
            <a:endParaRPr lang="en-US" dirty="0">
              <a:solidFill>
                <a:srgbClr val="FFFF00"/>
              </a:solidFill>
            </a:endParaRPr>
          </a:p>
        </p:txBody>
      </p:sp>
      <p:sp>
        <p:nvSpPr>
          <p:cNvPr id="3" name="Rectangle 2"/>
          <p:cNvSpPr/>
          <p:nvPr/>
        </p:nvSpPr>
        <p:spPr>
          <a:xfrm>
            <a:off x="2286000" y="1772165"/>
            <a:ext cx="4572000" cy="1169551"/>
          </a:xfrm>
          <a:prstGeom prst="rect">
            <a:avLst/>
          </a:prstGeom>
        </p:spPr>
        <p:txBody>
          <a:bodyPr>
            <a:spAutoFit/>
          </a:bodyPr>
          <a:lstStyle/>
          <a:p>
            <a:pPr algn="ctr"/>
            <a:r>
              <a:rPr lang="en-US" sz="1400" dirty="0">
                <a:solidFill>
                  <a:srgbClr val="FFFF00"/>
                </a:solidFill>
                <a:latin typeface="Adobe Caslon Pro Bold"/>
                <a:cs typeface="Adobe Caslon Pro Bold"/>
              </a:rPr>
              <a:t>Teen Boys &amp; Girls ages 15-19</a:t>
            </a:r>
          </a:p>
          <a:p>
            <a:pPr algn="ctr"/>
            <a:r>
              <a:rPr lang="en-US" sz="1400" dirty="0">
                <a:solidFill>
                  <a:srgbClr val="FFFF00"/>
                </a:solidFill>
                <a:latin typeface="Adobe Caslon Pro Bold"/>
                <a:cs typeface="Adobe Caslon Pro Bold"/>
              </a:rPr>
              <a:t>Adult Men &amp; Women ages 20-65</a:t>
            </a:r>
          </a:p>
          <a:p>
            <a:pPr algn="ctr"/>
            <a:endParaRPr lang="en-US" sz="1400" dirty="0">
              <a:solidFill>
                <a:srgbClr val="FFFF00"/>
              </a:solidFill>
              <a:latin typeface="Adobe Caslon Pro Bold"/>
              <a:cs typeface="Adobe Caslon Pro Bold"/>
            </a:endParaRPr>
          </a:p>
          <a:p>
            <a:pPr algn="ctr"/>
            <a:r>
              <a:rPr lang="en-US" sz="1400" dirty="0">
                <a:solidFill>
                  <a:srgbClr val="FFFF00"/>
                </a:solidFill>
                <a:latin typeface="Adobe Caslon Pro Bold"/>
                <a:cs typeface="Adobe Caslon Pro Bold"/>
              </a:rPr>
              <a:t> Cross the following Genres: Drama, Action, Family, Crime, and Comedy.</a:t>
            </a:r>
          </a:p>
        </p:txBody>
      </p:sp>
      <p:sp>
        <p:nvSpPr>
          <p:cNvPr id="5" name="TextBox 4">
            <a:extLst>
              <a:ext uri="{FF2B5EF4-FFF2-40B4-BE49-F238E27FC236}">
                <a16:creationId xmlns="" xmlns:a16="http://schemas.microsoft.com/office/drawing/2014/main" id="{866EBA36-D1C9-1A44-9EBF-F31C874269D6}"/>
              </a:ext>
            </a:extLst>
          </p:cNvPr>
          <p:cNvSpPr txBox="1"/>
          <p:nvPr/>
        </p:nvSpPr>
        <p:spPr>
          <a:xfrm>
            <a:off x="117839" y="3349347"/>
            <a:ext cx="8824851" cy="3693318"/>
          </a:xfrm>
          <a:prstGeom prst="rect">
            <a:avLst/>
          </a:prstGeom>
          <a:noFill/>
        </p:spPr>
        <p:txBody>
          <a:bodyPr wrap="square" rtlCol="0">
            <a:spAutoFit/>
          </a:bodyPr>
          <a:lstStyle/>
          <a:p>
            <a:pPr algn="ctr"/>
            <a:r>
              <a:rPr lang="en-US" sz="1200" dirty="0">
                <a:solidFill>
                  <a:srgbClr val="FFFF00"/>
                </a:solidFill>
                <a:latin typeface="Adobe Caslon Pro Bold"/>
                <a:cs typeface="Adobe Caslon Pro Bold"/>
              </a:rPr>
              <a:t>SMSA/MARKETS.         AFRICAN AMERICAN POPULATION       RANKINGS                           HISPANIC                                RANKINGS</a:t>
            </a:r>
          </a:p>
          <a:p>
            <a:pPr algn="ctr"/>
            <a:endParaRPr lang="en-US" sz="1200" dirty="0">
              <a:solidFill>
                <a:srgbClr val="FFFF00"/>
              </a:solidFill>
              <a:latin typeface="Adobe Caslon Pro Bold"/>
              <a:cs typeface="Adobe Caslon Pro Bold"/>
            </a:endParaRPr>
          </a:p>
          <a:p>
            <a:pPr algn="ctr"/>
            <a:r>
              <a:rPr lang="en-US" sz="1200" dirty="0">
                <a:solidFill>
                  <a:srgbClr val="FFFF00"/>
                </a:solidFill>
                <a:latin typeface="Adobe Caslon Pro Bold"/>
                <a:cs typeface="Adobe Caslon Pro Bold"/>
              </a:rPr>
              <a:t>New York…                     3,000.000 Million                                    # 1.                                 Los Angeles   3,900.000                # 1 </a:t>
            </a:r>
          </a:p>
          <a:p>
            <a:pPr algn="ctr"/>
            <a:r>
              <a:rPr lang="en-US" sz="1200" dirty="0">
                <a:solidFill>
                  <a:srgbClr val="FFFF00"/>
                </a:solidFill>
                <a:latin typeface="Adobe Caslon Pro Bold"/>
                <a:cs typeface="Adobe Caslon Pro Bold"/>
              </a:rPr>
              <a:t>Chicago….                       2,100.000 Million                                    # 2.                                 New York       3,100.000                # 2</a:t>
            </a:r>
          </a:p>
          <a:p>
            <a:pPr algn="ctr"/>
            <a:r>
              <a:rPr lang="en-US" sz="1200" dirty="0">
                <a:solidFill>
                  <a:srgbClr val="FFFF00"/>
                </a:solidFill>
                <a:latin typeface="Adobe Caslon Pro Bold"/>
                <a:cs typeface="Adobe Caslon Pro Bold"/>
              </a:rPr>
              <a:t>Los Angeles….                1,900.000 Million                                    # 3.                                  Miami            2,500.000                # 3       </a:t>
            </a:r>
          </a:p>
          <a:p>
            <a:pPr algn="ctr"/>
            <a:r>
              <a:rPr lang="en-US" sz="1200" dirty="0">
                <a:solidFill>
                  <a:srgbClr val="FFFF00"/>
                </a:solidFill>
                <a:latin typeface="Adobe Caslon Pro Bold"/>
                <a:cs typeface="Adobe Caslon Pro Bold"/>
              </a:rPr>
              <a:t>Philadelphia…                 1,500.000 Million                                   # 4.                                  Chicago.        1,500.000                 # 4  </a:t>
            </a:r>
          </a:p>
          <a:p>
            <a:pPr algn="ctr"/>
            <a:r>
              <a:rPr lang="en-US" sz="1200" dirty="0">
                <a:solidFill>
                  <a:srgbClr val="FFFF00"/>
                </a:solidFill>
                <a:latin typeface="Adobe Caslon Pro Bold"/>
                <a:cs typeface="Adobe Caslon Pro Bold"/>
              </a:rPr>
              <a:t>Washington DC ….         1,400.000 Million                                    # 5.                                  Houston        1,100.000.                # 5</a:t>
            </a:r>
          </a:p>
          <a:p>
            <a:pPr algn="ctr"/>
            <a:r>
              <a:rPr lang="en-US" sz="1200" dirty="0">
                <a:solidFill>
                  <a:srgbClr val="FFFF00"/>
                </a:solidFill>
                <a:latin typeface="Adobe Caslon Pro Bold"/>
                <a:cs typeface="Adobe Caslon Pro Bold"/>
              </a:rPr>
              <a:t>Detroit…                         !,300.000  Million                                     # 6.                                San Fran/Oak   900.000                 # 6 </a:t>
            </a:r>
          </a:p>
          <a:p>
            <a:pPr algn="ctr"/>
            <a:r>
              <a:rPr lang="en-US" sz="1200" dirty="0">
                <a:solidFill>
                  <a:srgbClr val="FFFF00"/>
                </a:solidFill>
                <a:latin typeface="Adobe Caslon Pro Bold"/>
                <a:cs typeface="Adobe Caslon Pro Bold"/>
              </a:rPr>
              <a:t>Newark NJ….                  900.000     THOU                                     # 7.                                  San Antonio   700.000.                 # 7</a:t>
            </a:r>
          </a:p>
          <a:p>
            <a:pPr algn="ctr"/>
            <a:r>
              <a:rPr lang="en-US" sz="1200" dirty="0">
                <a:solidFill>
                  <a:srgbClr val="FFFF00"/>
                </a:solidFill>
                <a:latin typeface="Adobe Caslon Pro Bold"/>
                <a:cs typeface="Adobe Caslon Pro Bold"/>
              </a:rPr>
              <a:t>Atlanta….                        900.000.    THOU                                     # 8.                                 Dallas/FW.        700.000                 # 8</a:t>
            </a:r>
          </a:p>
          <a:p>
            <a:pPr algn="ctr"/>
            <a:r>
              <a:rPr lang="en-US" sz="1200" dirty="0">
                <a:solidFill>
                  <a:srgbClr val="FFFF00"/>
                </a:solidFill>
                <a:latin typeface="Adobe Caslon Pro Bold"/>
                <a:cs typeface="Adobe Caslon Pro Bold"/>
              </a:rPr>
              <a:t>Houston….                       800.000    THOU.                                   # 9.                                  San Diego.          600,000               # 9</a:t>
            </a:r>
          </a:p>
          <a:p>
            <a:pPr algn="ctr"/>
            <a:r>
              <a:rPr lang="en-US" sz="1200" dirty="0">
                <a:solidFill>
                  <a:srgbClr val="FFFF00"/>
                </a:solidFill>
                <a:latin typeface="Adobe Caslon Pro Bold"/>
                <a:cs typeface="Adobe Caslon Pro Bold"/>
              </a:rPr>
              <a:t>Baltimore….                      700.000   THOU.                                   # 10.                                  ELPASO             550.000.              #10 </a:t>
            </a:r>
          </a:p>
          <a:p>
            <a:pPr algn="ctr"/>
            <a:endParaRPr lang="en-US" sz="1200" dirty="0">
              <a:solidFill>
                <a:srgbClr val="FFFF00"/>
              </a:solidFill>
              <a:latin typeface="Adobe Caslon Pro Bold"/>
              <a:cs typeface="Adobe Caslon Pro Bold"/>
            </a:endParaRPr>
          </a:p>
          <a:p>
            <a:r>
              <a:rPr lang="en-US" sz="1200" dirty="0">
                <a:solidFill>
                  <a:srgbClr val="FFFF00"/>
                </a:solidFill>
                <a:latin typeface="Adobe Caslon Pro Bold"/>
                <a:cs typeface="Adobe Caslon Pro Bold"/>
              </a:rPr>
              <a:t>                                                                               PROJECTED X 3 FOR MISCELLANEOUS MARKET</a:t>
            </a:r>
          </a:p>
          <a:p>
            <a:r>
              <a:rPr lang="en-US" sz="1200" dirty="0">
                <a:solidFill>
                  <a:srgbClr val="FFFF00"/>
                </a:solidFill>
                <a:latin typeface="Adobe Caslon Pro Bold"/>
                <a:cs typeface="Adobe Caslon Pro Bold"/>
              </a:rPr>
              <a:t>AFRICAN AMERICAN TOP 10 MARKETS  TOTALS 14.5 MILLION.      HISPANIC TOP 10 TOTALS   15.550… MILLION</a:t>
            </a:r>
          </a:p>
          <a:p>
            <a:r>
              <a:rPr lang="en-US" sz="1200" dirty="0"/>
              <a:t>                                                         </a:t>
            </a:r>
          </a:p>
          <a:p>
            <a:endParaRPr lang="en-US" sz="1200" dirty="0"/>
          </a:p>
          <a:p>
            <a:r>
              <a:rPr lang="en-US" dirty="0"/>
              <a:t>  </a:t>
            </a:r>
          </a:p>
        </p:txBody>
      </p:sp>
      <p:sp>
        <p:nvSpPr>
          <p:cNvPr id="6" name="TextBox 5"/>
          <p:cNvSpPr txBox="1"/>
          <p:nvPr/>
        </p:nvSpPr>
        <p:spPr>
          <a:xfrm>
            <a:off x="8549894" y="6337512"/>
            <a:ext cx="301660" cy="369332"/>
          </a:xfrm>
          <a:prstGeom prst="rect">
            <a:avLst/>
          </a:prstGeom>
          <a:noFill/>
        </p:spPr>
        <p:txBody>
          <a:bodyPr wrap="none" rtlCol="0">
            <a:spAutoFit/>
          </a:bodyPr>
          <a:lstStyle/>
          <a:p>
            <a:r>
              <a:rPr lang="en-US" dirty="0" smtClean="0">
                <a:solidFill>
                  <a:srgbClr val="FFFF00"/>
                </a:solidFill>
              </a:rPr>
              <a:t>4</a:t>
            </a:r>
            <a:endParaRPr lang="en-US" dirty="0">
              <a:solidFill>
                <a:srgbClr val="FFFF00"/>
              </a:solidFill>
            </a:endParaRPr>
          </a:p>
        </p:txBody>
      </p:sp>
    </p:spTree>
    <p:extLst>
      <p:ext uri="{BB962C8B-B14F-4D97-AF65-F5344CB8AC3E}">
        <p14:creationId xmlns:p14="http://schemas.microsoft.com/office/powerpoint/2010/main" val="42759048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8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30775"/>
            <a:ext cx="8229600" cy="1143000"/>
          </a:xfrm>
        </p:spPr>
        <p:txBody>
          <a:bodyPr/>
          <a:lstStyle/>
          <a:p>
            <a:r>
              <a:rPr lang="en-US" dirty="0" smtClean="0">
                <a:solidFill>
                  <a:srgbClr val="FFFF00"/>
                </a:solidFill>
              </a:rPr>
              <a:t>MARKETING STRATEGY</a:t>
            </a:r>
            <a:endParaRPr lang="en-US" dirty="0">
              <a:solidFill>
                <a:srgbClr val="FFFF00"/>
              </a:solidFill>
            </a:endParaRPr>
          </a:p>
        </p:txBody>
      </p:sp>
      <p:sp>
        <p:nvSpPr>
          <p:cNvPr id="3" name="TextBox 2">
            <a:extLst>
              <a:ext uri="{FF2B5EF4-FFF2-40B4-BE49-F238E27FC236}">
                <a16:creationId xmlns="" xmlns:a16="http://schemas.microsoft.com/office/drawing/2014/main" id="{D8B23F26-9A65-3B42-B928-1BA9A791A135}"/>
              </a:ext>
            </a:extLst>
          </p:cNvPr>
          <p:cNvSpPr txBox="1"/>
          <p:nvPr/>
        </p:nvSpPr>
        <p:spPr>
          <a:xfrm>
            <a:off x="326267" y="1873163"/>
            <a:ext cx="4664595" cy="5016758"/>
          </a:xfrm>
          <a:prstGeom prst="rect">
            <a:avLst/>
          </a:prstGeom>
          <a:noFill/>
        </p:spPr>
        <p:txBody>
          <a:bodyPr wrap="square" rtlCol="0">
            <a:spAutoFit/>
          </a:bodyPr>
          <a:lstStyle/>
          <a:p>
            <a:r>
              <a:rPr lang="en-US" sz="1400" dirty="0" smtClean="0">
                <a:solidFill>
                  <a:srgbClr val="FFFF00"/>
                </a:solidFill>
                <a:latin typeface="Adobe Caslon Pro Bold"/>
                <a:cs typeface="Adobe Caslon Pro Bold"/>
              </a:rPr>
              <a:t>THE </a:t>
            </a:r>
            <a:r>
              <a:rPr lang="en-US" sz="1400" dirty="0">
                <a:solidFill>
                  <a:srgbClr val="FFFF00"/>
                </a:solidFill>
                <a:latin typeface="Adobe Caslon Pro Bold"/>
                <a:cs typeface="Adobe Caslon Pro Bold"/>
              </a:rPr>
              <a:t>BOOK *** THE PROMISED LAND **</a:t>
            </a:r>
            <a:r>
              <a:rPr lang="en-US" sz="1400" dirty="0" smtClean="0">
                <a:solidFill>
                  <a:srgbClr val="FFFF00"/>
                </a:solidFill>
                <a:latin typeface="Adobe Caslon Pro Bold"/>
                <a:cs typeface="Adobe Caslon Pro Bold"/>
              </a:rPr>
              <a:t>*</a:t>
            </a:r>
          </a:p>
          <a:p>
            <a:endParaRPr lang="en-US" sz="1400" dirty="0">
              <a:solidFill>
                <a:srgbClr val="FFFF00"/>
              </a:solidFill>
              <a:latin typeface="Adobe Caslon Pro Bold"/>
              <a:cs typeface="Adobe Caslon Pro Bold"/>
            </a:endParaRPr>
          </a:p>
          <a:p>
            <a:r>
              <a:rPr lang="en-US" sz="1400" dirty="0">
                <a:solidFill>
                  <a:srgbClr val="FFFF00"/>
                </a:solidFill>
                <a:latin typeface="Adobe Caslon Pro Bold"/>
                <a:cs typeface="Adobe Caslon Pro Bold"/>
              </a:rPr>
              <a:t>Great Black Migration How it changed America</a:t>
            </a:r>
          </a:p>
          <a:p>
            <a:r>
              <a:rPr lang="en-US" sz="1400" dirty="0">
                <a:solidFill>
                  <a:srgbClr val="FFFF00"/>
                </a:solidFill>
                <a:latin typeface="Adobe Caslon Pro Bold"/>
                <a:cs typeface="Adobe Caslon Pro Bold"/>
              </a:rPr>
              <a:t>Is a basic yet major premise to marketing this project, taking a family crime story from this source material however not based on the source material. Ruby’s Boys is a master piece taking from a family member (</a:t>
            </a:r>
            <a:r>
              <a:rPr lang="en-US" sz="1400" dirty="0" err="1">
                <a:solidFill>
                  <a:srgbClr val="FFFF00"/>
                </a:solidFill>
                <a:latin typeface="Adobe Caslon Pro Bold"/>
                <a:cs typeface="Adobe Caslon Pro Bold"/>
              </a:rPr>
              <a:t>Rabia</a:t>
            </a:r>
            <a:r>
              <a:rPr lang="en-US" sz="1400" dirty="0">
                <a:solidFill>
                  <a:srgbClr val="FFFF00"/>
                </a:solidFill>
                <a:latin typeface="Adobe Caslon Pro Bold"/>
                <a:cs typeface="Adobe Caslon Pro Bold"/>
              </a:rPr>
              <a:t>) and consultants based on real characters and personalities. While there is un-confirmed information in the book there is no false light to the story told from the families point of view… History should be told not sold with truth, truth is the head chemist of this books premise, not wavering or elusive… </a:t>
            </a:r>
            <a:endParaRPr lang="en-US" sz="1400" dirty="0" smtClean="0">
              <a:solidFill>
                <a:srgbClr val="FFFF00"/>
              </a:solidFill>
              <a:latin typeface="Adobe Caslon Pro Bold"/>
              <a:cs typeface="Adobe Caslon Pro Bold"/>
            </a:endParaRPr>
          </a:p>
          <a:p>
            <a:endParaRPr lang="en-US" sz="1400" dirty="0">
              <a:solidFill>
                <a:srgbClr val="FFFF00"/>
              </a:solidFill>
              <a:latin typeface="Adobe Caslon Pro Bold"/>
              <a:cs typeface="Adobe Caslon Pro Bold"/>
            </a:endParaRPr>
          </a:p>
          <a:p>
            <a:r>
              <a:rPr lang="en-US" sz="1400" dirty="0" smtClean="0">
                <a:solidFill>
                  <a:srgbClr val="FFFF00"/>
                </a:solidFill>
                <a:latin typeface="Adobe Caslon Pro Bold"/>
                <a:cs typeface="Adobe Caslon Pro Bold"/>
              </a:rPr>
              <a:t>In </a:t>
            </a:r>
            <a:r>
              <a:rPr lang="en-US" sz="1400" dirty="0">
                <a:solidFill>
                  <a:srgbClr val="FFFF00"/>
                </a:solidFill>
                <a:latin typeface="Adobe Caslon Pro Bold"/>
                <a:cs typeface="Adobe Caslon Pro Bold"/>
              </a:rPr>
              <a:t>this age of Social Media Marketing it’s Axiomatic, that Facebook, Google ads, Twitter, </a:t>
            </a:r>
            <a:r>
              <a:rPr lang="en-US" sz="1400" dirty="0" err="1">
                <a:solidFill>
                  <a:srgbClr val="FFFF00"/>
                </a:solidFill>
                <a:latin typeface="Adobe Caslon Pro Bold"/>
                <a:cs typeface="Adobe Caslon Pro Bold"/>
              </a:rPr>
              <a:t>Linkin</a:t>
            </a:r>
            <a:r>
              <a:rPr lang="en-US" sz="1400" dirty="0">
                <a:solidFill>
                  <a:srgbClr val="FFFF00"/>
                </a:solidFill>
                <a:latin typeface="Adobe Caslon Pro Bold"/>
                <a:cs typeface="Adobe Caslon Pro Bold"/>
              </a:rPr>
              <a:t>, and many others methods and uses of marketing will benefit such a noteworthy project… Including old fashion reliable paid movie ads placements on TV, talk shows, day and night, Posters and Bill boards… </a:t>
            </a:r>
          </a:p>
          <a:p>
            <a:endParaRPr lang="en-US" dirty="0"/>
          </a:p>
          <a:p>
            <a:r>
              <a:rPr lang="en-US" dirty="0"/>
              <a:t>  </a:t>
            </a:r>
          </a:p>
          <a:p>
            <a:endParaRPr lang="en-US" dirty="0"/>
          </a:p>
        </p:txBody>
      </p:sp>
      <p:pic>
        <p:nvPicPr>
          <p:cNvPr id="5" name="Picture 4">
            <a:extLst>
              <a:ext uri="{FF2B5EF4-FFF2-40B4-BE49-F238E27FC236}">
                <a16:creationId xmlns="" xmlns:a16="http://schemas.microsoft.com/office/drawing/2014/main" id="{665D86C9-B01A-F84B-BBD7-B004EDE2F13A}"/>
              </a:ext>
            </a:extLst>
          </p:cNvPr>
          <p:cNvPicPr>
            <a:picLocks noChangeAspect="1"/>
          </p:cNvPicPr>
          <p:nvPr/>
        </p:nvPicPr>
        <p:blipFill>
          <a:blip r:embed="rId2"/>
          <a:stretch>
            <a:fillRect/>
          </a:stretch>
        </p:blipFill>
        <p:spPr>
          <a:xfrm>
            <a:off x="5040777" y="2326815"/>
            <a:ext cx="3646023" cy="2569579"/>
          </a:xfrm>
          <a:prstGeom prst="rect">
            <a:avLst/>
          </a:prstGeom>
        </p:spPr>
      </p:pic>
      <p:sp>
        <p:nvSpPr>
          <p:cNvPr id="6" name="TextBox 5"/>
          <p:cNvSpPr txBox="1"/>
          <p:nvPr/>
        </p:nvSpPr>
        <p:spPr>
          <a:xfrm>
            <a:off x="8549894" y="6337512"/>
            <a:ext cx="301660" cy="369332"/>
          </a:xfrm>
          <a:prstGeom prst="rect">
            <a:avLst/>
          </a:prstGeom>
          <a:noFill/>
        </p:spPr>
        <p:txBody>
          <a:bodyPr wrap="none" rtlCol="0">
            <a:spAutoFit/>
          </a:bodyPr>
          <a:lstStyle/>
          <a:p>
            <a:r>
              <a:rPr lang="en-US" dirty="0" smtClean="0">
                <a:solidFill>
                  <a:srgbClr val="FFFF00"/>
                </a:solidFill>
              </a:rPr>
              <a:t>5</a:t>
            </a:r>
            <a:endParaRPr lang="en-US" dirty="0">
              <a:solidFill>
                <a:srgbClr val="FFFF00"/>
              </a:solidFill>
            </a:endParaRPr>
          </a:p>
        </p:txBody>
      </p:sp>
    </p:spTree>
    <p:extLst>
      <p:ext uri="{BB962C8B-B14F-4D97-AF65-F5344CB8AC3E}">
        <p14:creationId xmlns:p14="http://schemas.microsoft.com/office/powerpoint/2010/main" val="15470798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8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91175"/>
          </a:xfrm>
        </p:spPr>
        <p:txBody>
          <a:bodyPr/>
          <a:lstStyle/>
          <a:p>
            <a:r>
              <a:rPr lang="en-US" dirty="0" smtClean="0">
                <a:solidFill>
                  <a:srgbClr val="FFFF00"/>
                </a:solidFill>
              </a:rPr>
              <a:t>DISTRIBUTION STRATEGY</a:t>
            </a:r>
            <a:endParaRPr lang="en-US" dirty="0">
              <a:solidFill>
                <a:srgbClr val="FFFF00"/>
              </a:solidFill>
            </a:endParaRPr>
          </a:p>
        </p:txBody>
      </p:sp>
      <p:grpSp>
        <p:nvGrpSpPr>
          <p:cNvPr id="6" name="Group 5"/>
          <p:cNvGrpSpPr/>
          <p:nvPr/>
        </p:nvGrpSpPr>
        <p:grpSpPr>
          <a:xfrm>
            <a:off x="457199" y="1483659"/>
            <a:ext cx="7899722" cy="4694328"/>
            <a:chOff x="457199" y="1365813"/>
            <a:chExt cx="7899722" cy="4694328"/>
          </a:xfrm>
        </p:grpSpPr>
        <p:sp>
          <p:nvSpPr>
            <p:cNvPr id="3" name="TextBox 2">
              <a:extLst>
                <a:ext uri="{FF2B5EF4-FFF2-40B4-BE49-F238E27FC236}">
                  <a16:creationId xmlns="" xmlns:a16="http://schemas.microsoft.com/office/drawing/2014/main" id="{C00951A6-90B8-3A42-931F-87FE2568D2F3}"/>
                </a:ext>
              </a:extLst>
            </p:cNvPr>
            <p:cNvSpPr txBox="1"/>
            <p:nvPr/>
          </p:nvSpPr>
          <p:spPr>
            <a:xfrm>
              <a:off x="457199" y="1365813"/>
              <a:ext cx="7899722" cy="738664"/>
            </a:xfrm>
            <a:prstGeom prst="rect">
              <a:avLst/>
            </a:prstGeom>
            <a:noFill/>
          </p:spPr>
          <p:txBody>
            <a:bodyPr wrap="square" rtlCol="0">
              <a:spAutoFit/>
            </a:bodyPr>
            <a:lstStyle/>
            <a:p>
              <a:r>
                <a:rPr lang="en-US" sz="1400" dirty="0">
                  <a:solidFill>
                    <a:srgbClr val="FFFF00"/>
                  </a:solidFill>
                  <a:latin typeface="Adobe Caslon Pro Bold"/>
                  <a:cs typeface="Adobe Caslon Pro Bold"/>
                </a:rPr>
                <a:t>There is approximately 34 different foreign film markets and we here placing this at the head of the list to simply remind ourselves, when the domestic market is properly illustrated a vast of opportunity presents A, as you go strategy… </a:t>
              </a:r>
            </a:p>
          </p:txBody>
        </p:sp>
        <p:sp>
          <p:nvSpPr>
            <p:cNvPr id="4" name="TextBox 3">
              <a:extLst>
                <a:ext uri="{FF2B5EF4-FFF2-40B4-BE49-F238E27FC236}">
                  <a16:creationId xmlns="" xmlns:a16="http://schemas.microsoft.com/office/drawing/2014/main" id="{915E0E21-ABD2-B94C-ABAB-56E3B9DBF8CD}"/>
                </a:ext>
              </a:extLst>
            </p:cNvPr>
            <p:cNvSpPr txBox="1"/>
            <p:nvPr/>
          </p:nvSpPr>
          <p:spPr>
            <a:xfrm>
              <a:off x="457200" y="2465293"/>
              <a:ext cx="6979534" cy="738664"/>
            </a:xfrm>
            <a:prstGeom prst="rect">
              <a:avLst/>
            </a:prstGeom>
            <a:noFill/>
          </p:spPr>
          <p:txBody>
            <a:bodyPr wrap="square" rtlCol="0">
              <a:spAutoFit/>
            </a:bodyPr>
            <a:lstStyle/>
            <a:p>
              <a:r>
                <a:rPr lang="en-US" sz="1400" dirty="0">
                  <a:solidFill>
                    <a:srgbClr val="FFFF00"/>
                  </a:solidFill>
                  <a:latin typeface="Adobe Caslon Pro Bold"/>
                  <a:cs typeface="Adobe Caslon Pro Bold"/>
                </a:rPr>
                <a:t>No.1… One way to distribute is through the major distribution packages sometimes with or without production funds depending upon what ratio of split and percentage the production company want to assume or consume.  </a:t>
              </a:r>
            </a:p>
          </p:txBody>
        </p:sp>
        <p:sp>
          <p:nvSpPr>
            <p:cNvPr id="5" name="TextBox 4">
              <a:extLst>
                <a:ext uri="{FF2B5EF4-FFF2-40B4-BE49-F238E27FC236}">
                  <a16:creationId xmlns="" xmlns:a16="http://schemas.microsoft.com/office/drawing/2014/main" id="{23B9ED85-9487-464D-935D-F3A1ACEBAB27}"/>
                </a:ext>
              </a:extLst>
            </p:cNvPr>
            <p:cNvSpPr txBox="1"/>
            <p:nvPr/>
          </p:nvSpPr>
          <p:spPr>
            <a:xfrm>
              <a:off x="457199" y="3443279"/>
              <a:ext cx="7587205" cy="1169551"/>
            </a:xfrm>
            <a:prstGeom prst="rect">
              <a:avLst/>
            </a:prstGeom>
            <a:noFill/>
          </p:spPr>
          <p:txBody>
            <a:bodyPr wrap="square" rtlCol="0">
              <a:spAutoFit/>
            </a:bodyPr>
            <a:lstStyle/>
            <a:p>
              <a:r>
                <a:rPr lang="en-US" sz="1400" dirty="0">
                  <a:solidFill>
                    <a:srgbClr val="FFFF00"/>
                  </a:solidFill>
                  <a:latin typeface="Adobe Caslon Pro Bold"/>
                  <a:cs typeface="Adobe Caslon Pro Bold"/>
                </a:rPr>
                <a:t>No.2… Another route and strategy is to pay the fee’s and work with the 5 sub committee’s that divides  U.S. market Into 5 territories and  takes on no more than 20 films a year… These sub committee’s are independent distributors but not self distributors however operate like a major distributor that collects its fee’s first while the major’s collect the investments plus their interest first with a hold on production split for a longer period of time… </a:t>
              </a:r>
            </a:p>
          </p:txBody>
        </p:sp>
        <p:sp>
          <p:nvSpPr>
            <p:cNvPr id="7" name="TextBox 6">
              <a:extLst>
                <a:ext uri="{FF2B5EF4-FFF2-40B4-BE49-F238E27FC236}">
                  <a16:creationId xmlns="" xmlns:a16="http://schemas.microsoft.com/office/drawing/2014/main" id="{1DB7BC20-A7FC-104F-BF6B-F500AD2527AC}"/>
                </a:ext>
              </a:extLst>
            </p:cNvPr>
            <p:cNvSpPr txBox="1"/>
            <p:nvPr/>
          </p:nvSpPr>
          <p:spPr>
            <a:xfrm flipH="1">
              <a:off x="457199" y="5106034"/>
              <a:ext cx="7182325" cy="954107"/>
            </a:xfrm>
            <a:prstGeom prst="rect">
              <a:avLst/>
            </a:prstGeom>
            <a:noFill/>
          </p:spPr>
          <p:txBody>
            <a:bodyPr wrap="square" rtlCol="0">
              <a:spAutoFit/>
            </a:bodyPr>
            <a:lstStyle/>
            <a:p>
              <a:r>
                <a:rPr lang="en-US" sz="1400" dirty="0">
                  <a:solidFill>
                    <a:srgbClr val="FFFF00"/>
                  </a:solidFill>
                  <a:latin typeface="Adobe Caslon Pro Bold"/>
                  <a:cs typeface="Adobe Caslon Pro Bold"/>
                </a:rPr>
                <a:t>No.3… We have the option to self distribute however we would have limited release into theaters such as during mid January to end of April, and mid September to mid November releases only with the entire nut paid to theaters from our budget, however all pay out are deposited into production accounts…  </a:t>
              </a:r>
            </a:p>
          </p:txBody>
        </p:sp>
      </p:grpSp>
      <p:sp>
        <p:nvSpPr>
          <p:cNvPr id="9" name="TextBox 8"/>
          <p:cNvSpPr txBox="1"/>
          <p:nvPr/>
        </p:nvSpPr>
        <p:spPr>
          <a:xfrm>
            <a:off x="8549894" y="6337512"/>
            <a:ext cx="301660" cy="369332"/>
          </a:xfrm>
          <a:prstGeom prst="rect">
            <a:avLst/>
          </a:prstGeom>
          <a:noFill/>
        </p:spPr>
        <p:txBody>
          <a:bodyPr wrap="none" rtlCol="0">
            <a:spAutoFit/>
          </a:bodyPr>
          <a:lstStyle/>
          <a:p>
            <a:r>
              <a:rPr lang="en-US" dirty="0" smtClean="0">
                <a:solidFill>
                  <a:srgbClr val="FFFF00"/>
                </a:solidFill>
              </a:rPr>
              <a:t>6</a:t>
            </a:r>
            <a:endParaRPr lang="en-US" dirty="0">
              <a:solidFill>
                <a:srgbClr val="FFFF00"/>
              </a:solidFill>
            </a:endParaRPr>
          </a:p>
        </p:txBody>
      </p:sp>
    </p:spTree>
    <p:extLst>
      <p:ext uri="{BB962C8B-B14F-4D97-AF65-F5344CB8AC3E}">
        <p14:creationId xmlns:p14="http://schemas.microsoft.com/office/powerpoint/2010/main" val="38821355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8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CONSULTANTS</a:t>
            </a:r>
            <a:endParaRPr lang="en-US" dirty="0">
              <a:solidFill>
                <a:srgbClr val="FFFF00"/>
              </a:solidFill>
            </a:endParaRPr>
          </a:p>
        </p:txBody>
      </p:sp>
      <p:sp>
        <p:nvSpPr>
          <p:cNvPr id="3" name="TextBox 2">
            <a:extLst>
              <a:ext uri="{FF2B5EF4-FFF2-40B4-BE49-F238E27FC236}">
                <a16:creationId xmlns="" xmlns:a16="http://schemas.microsoft.com/office/drawing/2014/main" id="{DF79787D-B84C-0B49-96FF-9E091A2EAB6E}"/>
              </a:ext>
            </a:extLst>
          </p:cNvPr>
          <p:cNvSpPr txBox="1"/>
          <p:nvPr/>
        </p:nvSpPr>
        <p:spPr>
          <a:xfrm>
            <a:off x="972274" y="1747776"/>
            <a:ext cx="7581418" cy="2462213"/>
          </a:xfrm>
          <a:prstGeom prst="rect">
            <a:avLst/>
          </a:prstGeom>
          <a:noFill/>
        </p:spPr>
        <p:txBody>
          <a:bodyPr wrap="square" rtlCol="0">
            <a:spAutoFit/>
          </a:bodyPr>
          <a:lstStyle/>
          <a:p>
            <a:r>
              <a:rPr lang="en-US" sz="1400" dirty="0" err="1">
                <a:solidFill>
                  <a:srgbClr val="FFFF00"/>
                </a:solidFill>
                <a:latin typeface="Adobe Caslon Pro Bold"/>
                <a:cs typeface="Adobe Caslon Pro Bold"/>
              </a:rPr>
              <a:t>Rabia</a:t>
            </a:r>
            <a:r>
              <a:rPr lang="en-US" sz="1400" dirty="0">
                <a:solidFill>
                  <a:srgbClr val="FFFF00"/>
                </a:solidFill>
                <a:latin typeface="Adobe Caslon Pro Bold"/>
                <a:cs typeface="Adobe Caslon Pro Bold"/>
              </a:rPr>
              <a:t> Louis Haynes served as unofficial apprentice for Steven Spielberg on the Movie Terminal Starring Tom Hanks.</a:t>
            </a:r>
          </a:p>
          <a:p>
            <a:endParaRPr lang="en-US" sz="1400" dirty="0">
              <a:solidFill>
                <a:srgbClr val="FFFF00"/>
              </a:solidFill>
              <a:latin typeface="Adobe Caslon Pro Bold"/>
              <a:cs typeface="Adobe Caslon Pro Bold"/>
            </a:endParaRPr>
          </a:p>
          <a:p>
            <a:r>
              <a:rPr lang="en-US" sz="1400" dirty="0">
                <a:solidFill>
                  <a:srgbClr val="FFFF00"/>
                </a:solidFill>
                <a:latin typeface="Adobe Caslon Pro Bold"/>
                <a:cs typeface="Adobe Caslon Pro Bold"/>
              </a:rPr>
              <a:t>2. Entertainment Attorney &amp; Talent Manager Larry Thompson Organization.</a:t>
            </a:r>
          </a:p>
          <a:p>
            <a:endParaRPr lang="en-US" sz="1400" dirty="0">
              <a:solidFill>
                <a:srgbClr val="FFFF00"/>
              </a:solidFill>
              <a:latin typeface="Adobe Caslon Pro Bold"/>
              <a:cs typeface="Adobe Caslon Pro Bold"/>
            </a:endParaRPr>
          </a:p>
          <a:p>
            <a:r>
              <a:rPr lang="en-US" sz="1400" dirty="0">
                <a:solidFill>
                  <a:srgbClr val="FFFF00"/>
                </a:solidFill>
                <a:latin typeface="Adobe Caslon Pro Bold"/>
                <a:cs typeface="Adobe Caslon Pro Bold"/>
              </a:rPr>
              <a:t>3. Producer Director Bill Duke.     4. Leon </a:t>
            </a:r>
            <a:r>
              <a:rPr lang="en-US" sz="1400" dirty="0" err="1">
                <a:solidFill>
                  <a:srgbClr val="FFFF00"/>
                </a:solidFill>
                <a:latin typeface="Adobe Caslon Pro Bold"/>
                <a:cs typeface="Adobe Caslon Pro Bold"/>
              </a:rPr>
              <a:t>Issac</a:t>
            </a:r>
            <a:r>
              <a:rPr lang="en-US" sz="1400" dirty="0">
                <a:solidFill>
                  <a:srgbClr val="FFFF00"/>
                </a:solidFill>
                <a:latin typeface="Adobe Caslon Pro Bold"/>
                <a:cs typeface="Adobe Caslon Pro Bold"/>
              </a:rPr>
              <a:t>, Actor &amp; Producer.</a:t>
            </a:r>
          </a:p>
          <a:p>
            <a:endParaRPr lang="en-US" sz="1400" dirty="0">
              <a:solidFill>
                <a:srgbClr val="FFFF00"/>
              </a:solidFill>
              <a:latin typeface="Adobe Caslon Pro Bold"/>
              <a:cs typeface="Adobe Caslon Pro Bold"/>
            </a:endParaRPr>
          </a:p>
          <a:p>
            <a:r>
              <a:rPr lang="en-US" sz="1400" dirty="0">
                <a:solidFill>
                  <a:srgbClr val="FFFF00"/>
                </a:solidFill>
                <a:latin typeface="Adobe Caslon Pro Bold"/>
                <a:cs typeface="Adobe Caslon Pro Bold"/>
              </a:rPr>
              <a:t>5. Music Consultant William Mickey Stevenson A&amp;R Motown </a:t>
            </a:r>
          </a:p>
          <a:p>
            <a:endParaRPr lang="en-US" sz="1400" dirty="0">
              <a:solidFill>
                <a:srgbClr val="FFFF00"/>
              </a:solidFill>
              <a:latin typeface="Adobe Caslon Pro Bold"/>
              <a:cs typeface="Adobe Caslon Pro Bold"/>
            </a:endParaRPr>
          </a:p>
          <a:p>
            <a:r>
              <a:rPr lang="en-US" sz="1400" dirty="0">
                <a:solidFill>
                  <a:srgbClr val="FFFF00"/>
                </a:solidFill>
                <a:latin typeface="Adobe Caslon Pro Bold"/>
                <a:cs typeface="Adobe Caslon Pro Bold"/>
              </a:rPr>
              <a:t>{Cast Consultants} RUBY HAYNES DANIELS Kermit Campbell, Casey Madden, Larry Daniels, Mayo Bill Turner, Lawrence Robert Madden…</a:t>
            </a:r>
          </a:p>
        </p:txBody>
      </p:sp>
      <p:sp>
        <p:nvSpPr>
          <p:cNvPr id="4" name="TextBox 3"/>
          <p:cNvSpPr txBox="1"/>
          <p:nvPr/>
        </p:nvSpPr>
        <p:spPr>
          <a:xfrm>
            <a:off x="8549894" y="6337512"/>
            <a:ext cx="301660" cy="369332"/>
          </a:xfrm>
          <a:prstGeom prst="rect">
            <a:avLst/>
          </a:prstGeom>
          <a:noFill/>
        </p:spPr>
        <p:txBody>
          <a:bodyPr wrap="none" rtlCol="0">
            <a:spAutoFit/>
          </a:bodyPr>
          <a:lstStyle/>
          <a:p>
            <a:r>
              <a:rPr lang="en-US" dirty="0" smtClean="0">
                <a:solidFill>
                  <a:srgbClr val="FFFF00"/>
                </a:solidFill>
              </a:rPr>
              <a:t>7</a:t>
            </a:r>
            <a:endParaRPr lang="en-US" dirty="0">
              <a:solidFill>
                <a:srgbClr val="FFFF00"/>
              </a:solidFill>
            </a:endParaRPr>
          </a:p>
        </p:txBody>
      </p:sp>
    </p:spTree>
    <p:extLst>
      <p:ext uri="{BB962C8B-B14F-4D97-AF65-F5344CB8AC3E}">
        <p14:creationId xmlns:p14="http://schemas.microsoft.com/office/powerpoint/2010/main" val="25369011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8298</TotalTime>
  <Words>1125</Words>
  <Application>Microsoft Macintosh PowerPoint</Application>
  <PresentationFormat>On-screen Show (4:3)</PresentationFormat>
  <Paragraphs>111</Paragraphs>
  <Slides>11</Slides>
  <Notes>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Ruby’s Boys</vt:lpstr>
      <vt:lpstr>TABLE OF CONTENTS</vt:lpstr>
      <vt:lpstr>THE STORY</vt:lpstr>
      <vt:lpstr>WGA REGISTRATION</vt:lpstr>
      <vt:lpstr>LOCATION</vt:lpstr>
      <vt:lpstr>TARGET AUDIENCE</vt:lpstr>
      <vt:lpstr>MARKETING STRATEGY</vt:lpstr>
      <vt:lpstr>DISTRIBUTION STRATEGY</vt:lpstr>
      <vt:lpstr>CONSULTANTS</vt:lpstr>
      <vt:lpstr>BUDGET</vt:lpstr>
      <vt:lpstr>CONTACT INFORMATION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Ruby’s Boys</dc:title>
  <dc:creator>Mateen</dc:creator>
  <cp:lastModifiedBy>Mateen</cp:lastModifiedBy>
  <cp:revision>48</cp:revision>
  <dcterms:created xsi:type="dcterms:W3CDTF">2019-10-14T01:44:49Z</dcterms:created>
  <dcterms:modified xsi:type="dcterms:W3CDTF">2019-10-30T03:27:09Z</dcterms:modified>
</cp:coreProperties>
</file>